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3" r:id="rId3"/>
    <p:sldId id="257" r:id="rId4"/>
    <p:sldId id="260" r:id="rId5"/>
    <p:sldId id="264" r:id="rId6"/>
    <p:sldId id="265" r:id="rId7"/>
    <p:sldId id="276" r:id="rId8"/>
    <p:sldId id="268" r:id="rId9"/>
    <p:sldId id="284" r:id="rId10"/>
    <p:sldId id="278" r:id="rId11"/>
    <p:sldId id="285" r:id="rId12"/>
    <p:sldId id="258" r:id="rId13"/>
    <p:sldId id="259" r:id="rId14"/>
    <p:sldId id="261" r:id="rId15"/>
    <p:sldId id="267" r:id="rId16"/>
    <p:sldId id="286" r:id="rId17"/>
    <p:sldId id="279" r:id="rId18"/>
    <p:sldId id="280" r:id="rId19"/>
    <p:sldId id="281" r:id="rId20"/>
    <p:sldId id="282" r:id="rId21"/>
    <p:sldId id="283" r:id="rId22"/>
    <p:sldId id="266" r:id="rId2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863D"/>
    <a:srgbClr val="00964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C3600-7785-4A2F-84D3-4C7A8A465C5F}" type="datetimeFigureOut">
              <a:rPr lang="sl-SI" smtClean="0"/>
              <a:pPr/>
              <a:t>21.6.2011</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33E49-33ED-4C23-8FA9-981C0CC006CD}"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3</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1" baseline="0" dirty="0" smtClean="0">
              <a:latin typeface="+mn-lt"/>
            </a:endParaRPr>
          </a:p>
          <a:p>
            <a:endParaRPr lang="en-US" sz="1200" b="1"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9.48”</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Drag the chevron so that the left end is beyond the left edge of the slide, and the right end is approximately one inch left of the right edge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pPr marL="800100" marR="0" lvl="1" indent="-342900" algn="l" defTabSz="914400" rtl="0" eaLnBrk="1" fontAlgn="auto" latinLnBrk="0" hangingPunct="1">
              <a:lnSpc>
                <a:spcPct val="100000"/>
              </a:lnSpc>
              <a:spcBef>
                <a:spcPts val="0"/>
              </a:spcBef>
              <a:spcAft>
                <a:spcPts val="0"/>
              </a:spcAft>
              <a:buClrTx/>
              <a:buSzTx/>
              <a:buFont typeface="+mj-lt"/>
              <a:buNone/>
              <a:tabLst/>
              <a:defRPr/>
            </a:pPr>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AutoNum type="arabicPeriod"/>
            </a:pPr>
            <a:endParaRPr lang="en-US" sz="1200" b="0" baseline="0" dirty="0" smtClean="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3</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1" baseline="0" dirty="0" smtClean="0">
              <a:latin typeface="+mn-lt"/>
            </a:endParaRPr>
          </a:p>
          <a:p>
            <a:endParaRPr lang="en-US" sz="1200" b="1"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9.48”</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Drag the chevron so that the left end is beyond the left edge of the slide, and the right end is approximately one inch left of the right edge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pPr marL="800100" marR="0" lvl="1" indent="-342900" algn="l" defTabSz="914400" rtl="0" eaLnBrk="1" fontAlgn="auto" latinLnBrk="0" hangingPunct="1">
              <a:lnSpc>
                <a:spcPct val="100000"/>
              </a:lnSpc>
              <a:spcBef>
                <a:spcPts val="0"/>
              </a:spcBef>
              <a:spcAft>
                <a:spcPts val="0"/>
              </a:spcAft>
              <a:buClrTx/>
              <a:buSzTx/>
              <a:buFont typeface="+mj-lt"/>
              <a:buNone/>
              <a:tabLst/>
              <a:defRPr/>
            </a:pPr>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AutoNum type="arabicPeriod"/>
            </a:pPr>
            <a:endParaRPr lang="en-US" sz="1200" b="0" baseline="0" dirty="0" smtClean="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1</a:t>
            </a:r>
            <a:r>
              <a:rPr lang="en-US" sz="1400" baseline="0" dirty="0" smtClean="0"/>
              <a:t> </a:t>
            </a:r>
          </a:p>
          <a:p>
            <a:r>
              <a:rPr lang="en-US" sz="1400" b="0" baseline="0" dirty="0" smtClean="0"/>
              <a:t>(Basic)</a:t>
            </a:r>
          </a:p>
          <a:p>
            <a:endParaRPr lang="en-US" sz="1200" baseline="0" dirty="0" smtClean="0"/>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Tip</a:t>
            </a:r>
            <a:r>
              <a:rPr lang="en-US" sz="1200" b="0" baseline="0" dirty="0" smtClean="0"/>
              <a:t>: </a:t>
            </a:r>
            <a:r>
              <a:rPr lang="en-US" sz="1200" baseline="0" dirty="0" smtClean="0"/>
              <a:t>This transition works well for graphics that horizontally span more than one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endParaRPr lang="en-US" sz="1200" baseline="0" dirty="0" smtClean="0"/>
          </a:p>
          <a:p>
            <a:r>
              <a:rPr lang="en-US" sz="1200" baseline="0" dirty="0" smtClean="0"/>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Slides </a:t>
            </a:r>
            <a:r>
              <a:rPr lang="en-US" sz="1200" b="0" baseline="0" dirty="0" smtClean="0"/>
              <a:t>group, click </a:t>
            </a:r>
            <a:r>
              <a:rPr lang="en-US" sz="1200" b="1" baseline="0" dirty="0" smtClean="0"/>
              <a:t>Layout</a:t>
            </a:r>
            <a:r>
              <a:rPr lang="en-US" sz="1200" b="0" baseline="0" dirty="0" smtClean="0"/>
              <a:t>, and then click </a:t>
            </a:r>
            <a:r>
              <a:rPr lang="en-US" sz="1200" b="1" baseline="0" dirty="0" smtClean="0"/>
              <a:t>Blank</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 </a:t>
            </a:r>
            <a:r>
              <a:rPr lang="en-US" sz="1200" b="0" baseline="0" dirty="0" smtClean="0"/>
              <a:t>and then under </a:t>
            </a:r>
            <a:r>
              <a:rPr lang="en-US" sz="1200" b="1" baseline="0" dirty="0" smtClean="0"/>
              <a:t>Block Arrows </a:t>
            </a:r>
            <a:r>
              <a:rPr lang="en-US" sz="1200" b="0" baseline="0" dirty="0" smtClean="0"/>
              <a:t>click</a:t>
            </a:r>
            <a:r>
              <a:rPr lang="en-US" sz="1200" baseline="0" dirty="0" smtClean="0"/>
              <a:t> </a:t>
            </a:r>
            <a:r>
              <a:rPr lang="en-US" sz="1200" b="1" baseline="0" dirty="0" smtClean="0"/>
              <a:t>Chevron </a:t>
            </a:r>
            <a:r>
              <a:rPr lang="en-US" sz="1200" b="0" baseline="0" dirty="0" smtClean="0"/>
              <a:t>(second row, eighth option from the left). </a:t>
            </a:r>
            <a:r>
              <a:rPr lang="en-US" sz="1200" baseline="0" dirty="0" smtClean="0"/>
              <a:t>On the slide, drag to draw a long, horizontal chevron shape.</a:t>
            </a:r>
          </a:p>
          <a:p>
            <a:pPr marL="228600" indent="-228600">
              <a:buFont typeface="+mj-lt"/>
              <a:buAutoNum type="arabicPeriod"/>
            </a:pPr>
            <a:r>
              <a:rPr lang="en-US" sz="1200" b="0" baseline="0" dirty="0" smtClean="0"/>
              <a:t>Select the chevron. Under </a:t>
            </a:r>
            <a:r>
              <a:rPr lang="en-US" sz="1200" b="1" baseline="0" dirty="0" smtClean="0"/>
              <a:t>Drawing</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Shape Height</a:t>
            </a:r>
            <a:r>
              <a:rPr lang="en-US" sz="1200" b="0" baseline="0" dirty="0" smtClean="0"/>
              <a:t> box, enter</a:t>
            </a:r>
            <a:r>
              <a:rPr lang="en-US" sz="1200" b="1" baseline="0" dirty="0" smtClean="0"/>
              <a:t> 0.7”</a:t>
            </a:r>
            <a:r>
              <a:rPr lang="en-US" sz="1200" b="0" baseline="0" dirty="0" smtClean="0"/>
              <a:t>.</a:t>
            </a:r>
            <a:r>
              <a:rPr lang="en-US" sz="1200" b="1" baseline="0" dirty="0" smtClean="0"/>
              <a:t> </a:t>
            </a:r>
          </a:p>
          <a:p>
            <a:pPr marL="685800" lvl="1" indent="-228600">
              <a:buFont typeface="Arial" pitchFamily="34" charset="0"/>
              <a:buChar char="•"/>
            </a:pPr>
            <a:r>
              <a:rPr lang="en-US" sz="1200" b="0" baseline="0" dirty="0" smtClean="0"/>
              <a:t>In the </a:t>
            </a:r>
            <a:r>
              <a:rPr lang="en-US" sz="1200" b="1" baseline="0" dirty="0" smtClean="0"/>
              <a:t>Shape Width </a:t>
            </a:r>
            <a:r>
              <a:rPr lang="en-US" sz="1200" b="0" baseline="0" dirty="0" smtClean="0"/>
              <a:t>box, enter</a:t>
            </a:r>
            <a:r>
              <a:rPr lang="en-US" sz="1200" b="1" baseline="0" dirty="0" smtClean="0"/>
              <a:t> 9.48”</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Drag the chevron until the right end is beyond the right edge of the slide, and the left end of the chevron is approximately one inch to the right of the left edge of the slide.</a:t>
            </a:r>
          </a:p>
          <a:p>
            <a:pPr marL="228600" indent="-228600">
              <a:buFont typeface="+mj-lt"/>
              <a:buAutoNum type="arabicPeriod"/>
            </a:pPr>
            <a:r>
              <a:rPr lang="en-US" sz="1200" b="0" baseline="0" dirty="0" smtClean="0"/>
              <a:t>Select the chevron. Under </a:t>
            </a:r>
            <a:r>
              <a:rPr lang="en-US" sz="1200" b="1" baseline="0" dirty="0" smtClean="0"/>
              <a:t>Drawing</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Shape</a:t>
            </a:r>
            <a:r>
              <a:rPr lang="en-US" sz="1200" baseline="0" dirty="0" smtClean="0"/>
              <a:t> </a:t>
            </a:r>
            <a:r>
              <a:rPr lang="en-US" sz="1200" b="1" baseline="0" dirty="0" smtClean="0"/>
              <a:t>Fill</a:t>
            </a:r>
            <a:r>
              <a:rPr lang="en-US" sz="1200" b="0" baseline="0" dirty="0" smtClean="0"/>
              <a:t>, point to </a:t>
            </a:r>
            <a:r>
              <a:rPr lang="en-US" sz="1200" b="1" baseline="0" dirty="0" smtClean="0"/>
              <a:t>Gradient, </a:t>
            </a:r>
            <a:r>
              <a:rPr lang="en-US" sz="1200" b="0" baseline="0" dirty="0" smtClean="0"/>
              <a:t>and then click </a:t>
            </a:r>
            <a:r>
              <a:rPr lang="en-US" sz="1200" b="1" baseline="0" dirty="0" smtClean="0"/>
              <a:t>More</a:t>
            </a:r>
            <a:r>
              <a:rPr lang="en-US" sz="1200" baseline="0" dirty="0" smtClean="0"/>
              <a:t> </a:t>
            </a:r>
            <a:r>
              <a:rPr lang="en-US" sz="1200" b="1" baseline="0" dirty="0" smtClean="0"/>
              <a:t>Gradients</a:t>
            </a:r>
            <a:r>
              <a:rPr lang="en-US" sz="1200" b="0" baseline="0" dirty="0" smtClean="0"/>
              <a:t>. In the </a:t>
            </a:r>
            <a:r>
              <a:rPr lang="en-US" sz="1200" b="1" baseline="0" dirty="0" smtClean="0"/>
              <a:t>Format Shape </a:t>
            </a:r>
            <a:r>
              <a:rPr lang="en-US" sz="1200" b="0" baseline="0" dirty="0" smtClean="0"/>
              <a:t>dialog box, click</a:t>
            </a:r>
            <a:r>
              <a:rPr lang="en-US" sz="1200" b="1" baseline="0" dirty="0" smtClean="0"/>
              <a:t> Fill</a:t>
            </a:r>
            <a:r>
              <a:rPr lang="en-US" sz="1200" b="0" baseline="0" dirty="0" smtClean="0"/>
              <a:t> in the left pane, select</a:t>
            </a:r>
            <a:r>
              <a:rPr lang="en-US" sz="1200" b="1" baseline="0" dirty="0" smtClean="0"/>
              <a:t> Gradient</a:t>
            </a:r>
            <a:r>
              <a:rPr lang="en-US" sz="1200" baseline="0" dirty="0" smtClean="0"/>
              <a:t> </a:t>
            </a:r>
            <a:r>
              <a:rPr lang="en-US" sz="1200" b="1" baseline="0" dirty="0" smtClean="0"/>
              <a:t>fill</a:t>
            </a:r>
            <a:r>
              <a:rPr lang="en-US" sz="1200" b="0" baseline="0" dirty="0" smtClean="0"/>
              <a:t> in the </a:t>
            </a:r>
            <a:r>
              <a:rPr lang="en-US" sz="1200" b="1" baseline="0" dirty="0" smtClean="0"/>
              <a:t>Fill</a:t>
            </a:r>
            <a:r>
              <a:rPr lang="en-US" sz="1200" b="0" baseline="0" dirty="0" smtClean="0"/>
              <a:t> pane, and then do the following:</a:t>
            </a:r>
            <a:endParaRPr lang="en-US" sz="1200" b="1" baseline="0" dirty="0" smtClean="0"/>
          </a:p>
          <a:p>
            <a:pPr marL="685800" lvl="1" indent="-228600">
              <a:buFont typeface="Arial" pitchFamily="34" charset="0"/>
              <a:buChar char="•"/>
            </a:pPr>
            <a:r>
              <a:rPr lang="en-US" sz="120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lvl="1" indent="-228600">
              <a:buFont typeface="Arial" pitchFamily="34" charset="0"/>
              <a:buChar cha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Up </a:t>
            </a:r>
            <a:r>
              <a:rPr lang="en-US" sz="1200" b="0" baseline="0" dirty="0" smtClean="0"/>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baseline="0" dirty="0" smtClean="0"/>
              <a:t>White, Background 1 </a:t>
            </a:r>
            <a:r>
              <a:rPr lang="en-US" sz="1200" b="0" baseline="0" dirty="0" smtClean="0"/>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t>Red:</a:t>
            </a:r>
            <a:r>
              <a:rPr lang="en-US" sz="1200" b="1" baseline="0" dirty="0" smtClean="0"/>
              <a:t> 213, </a:t>
            </a:r>
            <a:r>
              <a:rPr lang="en-US" sz="1200" b="0" baseline="0" dirty="0" smtClean="0"/>
              <a:t>Green</a:t>
            </a:r>
            <a:r>
              <a:rPr lang="en-US" sz="1200" b="1" baseline="0" dirty="0" smtClean="0"/>
              <a:t>: 219, </a:t>
            </a:r>
            <a:r>
              <a:rPr lang="en-US" sz="1200" b="0" baseline="0" dirty="0" smtClean="0"/>
              <a:t>Blue</a:t>
            </a:r>
            <a:r>
              <a:rPr lang="en-US" sz="1200" b="1" baseline="0" dirty="0" smtClean="0"/>
              <a:t>: 221</a:t>
            </a:r>
            <a:r>
              <a:rPr lang="en-US" sz="1200" baseline="0" dirty="0" smtClean="0"/>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t>Red:</a:t>
            </a:r>
            <a:r>
              <a:rPr lang="en-US" sz="1200" b="1" baseline="0" dirty="0" smtClean="0"/>
              <a:t> 178, </a:t>
            </a:r>
            <a:r>
              <a:rPr lang="en-US" sz="1200" b="0" baseline="0" dirty="0" smtClean="0"/>
              <a:t>Green</a:t>
            </a:r>
            <a:r>
              <a:rPr lang="en-US" sz="1200" b="1" baseline="0" dirty="0" smtClean="0"/>
              <a:t>: 190, </a:t>
            </a:r>
            <a:r>
              <a:rPr lang="en-US" sz="1200" b="0" baseline="0" dirty="0" smtClean="0"/>
              <a:t>Blue</a:t>
            </a:r>
            <a:r>
              <a:rPr lang="en-US" sz="1200" b="1" baseline="0" dirty="0" smtClean="0"/>
              <a:t>: 194</a:t>
            </a:r>
            <a:r>
              <a:rPr lang="en-US" sz="1200" baseline="0" dirty="0" smtClean="0"/>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t>Red:</a:t>
            </a:r>
            <a:r>
              <a:rPr lang="en-US" sz="1200" b="1" baseline="0" dirty="0" smtClean="0"/>
              <a:t> 213, </a:t>
            </a:r>
            <a:r>
              <a:rPr lang="en-US" sz="1200" b="0" baseline="0" dirty="0" smtClean="0"/>
              <a:t>Green</a:t>
            </a:r>
            <a:r>
              <a:rPr lang="en-US" sz="1200" b="1" baseline="0" dirty="0" smtClean="0"/>
              <a:t>: 219, </a:t>
            </a:r>
            <a:r>
              <a:rPr lang="en-US" sz="1200" b="0" baseline="0" dirty="0" smtClean="0"/>
              <a:t>Blue</a:t>
            </a:r>
            <a:r>
              <a:rPr lang="en-US" sz="1200" b="1" baseline="0" dirty="0" smtClean="0"/>
              <a:t>: 221</a:t>
            </a:r>
            <a:r>
              <a:rPr lang="en-US" sz="1200" baseline="0" dirty="0" smtClean="0"/>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t>Also in the </a:t>
            </a:r>
            <a:r>
              <a:rPr lang="en-US" sz="1200" b="1" baseline="0" dirty="0" smtClean="0"/>
              <a:t>Format Shape </a:t>
            </a:r>
            <a:r>
              <a:rPr lang="en-US" sz="1200" b="0" baseline="0" dirty="0" smtClean="0"/>
              <a:t>dialog box, click</a:t>
            </a:r>
            <a:r>
              <a:rPr lang="en-US" sz="1200" b="1" baseline="0" dirty="0" smtClean="0"/>
              <a:t> Line</a:t>
            </a:r>
            <a:r>
              <a:rPr lang="en-US" sz="1200" baseline="0" dirty="0" smtClean="0"/>
              <a:t> </a:t>
            </a:r>
            <a:r>
              <a:rPr lang="en-US" sz="1200" b="1" baseline="0" dirty="0" smtClean="0"/>
              <a:t>Color </a:t>
            </a:r>
            <a:r>
              <a:rPr lang="en-US" sz="1200" b="0" baseline="0" dirty="0" smtClean="0"/>
              <a:t>in the left pane, and then select </a:t>
            </a:r>
            <a:r>
              <a:rPr lang="en-US" sz="1200" b="1" baseline="0" dirty="0" smtClean="0"/>
              <a:t>No line </a:t>
            </a:r>
            <a:r>
              <a:rPr lang="en-US" sz="1200" b="0" baseline="0" dirty="0" smtClean="0"/>
              <a:t>in the </a:t>
            </a:r>
            <a:r>
              <a:rPr lang="en-US" sz="1200" b="1" baseline="0" dirty="0" smtClean="0"/>
              <a:t>Line</a:t>
            </a:r>
            <a:r>
              <a:rPr lang="en-US" sz="1200" b="0" baseline="0" dirty="0" smtClean="0"/>
              <a:t> </a:t>
            </a:r>
            <a:r>
              <a:rPr lang="en-US" sz="1200" b="1" baseline="0" dirty="0" smtClean="0"/>
              <a:t>Color </a:t>
            </a:r>
            <a:r>
              <a:rPr lang="en-US" sz="1200" b="0" baseline="0" dirty="0" smtClean="0"/>
              <a:t>pane.</a:t>
            </a:r>
          </a:p>
          <a:p>
            <a:pPr marL="228600" indent="-228600">
              <a:buFont typeface="+mj-lt"/>
              <a:buAutoNum type="arabicPeriod"/>
            </a:pPr>
            <a:r>
              <a:rPr lang="en-US" sz="1200" b="0" baseline="0" dirty="0" smtClean="0"/>
              <a:t>Also in the </a:t>
            </a:r>
            <a:r>
              <a:rPr lang="en-US" sz="1200" b="1" baseline="0" dirty="0" smtClean="0"/>
              <a:t>Format Shape </a:t>
            </a:r>
            <a:r>
              <a:rPr lang="en-US" sz="1200" b="0" baseline="0" dirty="0" smtClean="0"/>
              <a:t>dialog box, click</a:t>
            </a:r>
            <a:r>
              <a:rPr lang="en-US" sz="1200" b="1" baseline="0" dirty="0" smtClean="0"/>
              <a:t> Shadow </a:t>
            </a:r>
            <a:r>
              <a:rPr lang="en-US" sz="1200" b="0" baseline="0" dirty="0" smtClean="0"/>
              <a:t>in the left pane, and then do the following in the </a:t>
            </a:r>
            <a:r>
              <a:rPr lang="en-US" sz="1200" b="1" baseline="0" dirty="0" smtClean="0"/>
              <a:t>Shadow</a:t>
            </a:r>
            <a:r>
              <a:rPr lang="en-US" sz="1200" baseline="0" dirty="0" smtClean="0"/>
              <a:t> pane: </a:t>
            </a:r>
          </a:p>
          <a:p>
            <a:pPr marL="685800" lvl="1" indent="-228600">
              <a:buFont typeface="Arial" pitchFamily="34" charset="0"/>
              <a:buChar char="•"/>
            </a:pPr>
            <a:r>
              <a:rPr lang="en-US" sz="1200" baseline="0" dirty="0" smtClean="0"/>
              <a:t>Click the button next to </a:t>
            </a:r>
            <a:r>
              <a:rPr lang="en-US" sz="1200" b="1" baseline="0" dirty="0" smtClean="0"/>
              <a:t>Presets</a:t>
            </a:r>
            <a:r>
              <a:rPr lang="en-US" sz="1200" baseline="0" dirty="0" smtClean="0"/>
              <a:t>, and then under </a:t>
            </a:r>
            <a:r>
              <a:rPr lang="en-US" sz="1200" b="1" baseline="0" dirty="0" smtClean="0"/>
              <a:t>Outer</a:t>
            </a:r>
            <a:r>
              <a:rPr lang="en-US" sz="1200" baseline="0" dirty="0" smtClean="0"/>
              <a:t> click </a:t>
            </a:r>
            <a:r>
              <a:rPr lang="en-US" sz="1200" b="1" baseline="0" dirty="0" smtClean="0"/>
              <a:t>Offset</a:t>
            </a:r>
            <a:r>
              <a:rPr lang="en-US" sz="1200" baseline="0" dirty="0" smtClean="0"/>
              <a:t> </a:t>
            </a:r>
            <a:r>
              <a:rPr lang="en-US" sz="1200" b="1" baseline="0" dirty="0" smtClean="0"/>
              <a:t>Bottom </a:t>
            </a:r>
            <a:r>
              <a:rPr lang="en-US" sz="1200" b="0" baseline="0" dirty="0" smtClean="0"/>
              <a:t>(first row, second option from the left).</a:t>
            </a:r>
          </a:p>
          <a:p>
            <a:pPr marL="685800" lvl="1" indent="-228600">
              <a:buFont typeface="Arial" pitchFamily="34" charset="0"/>
              <a:buChar char="•"/>
            </a:pPr>
            <a:r>
              <a:rPr lang="en-US" sz="1200" b="0" baseline="0" dirty="0" smtClean="0"/>
              <a:t>In the </a:t>
            </a:r>
            <a:r>
              <a:rPr lang="en-US" sz="1200" b="1" baseline="0" dirty="0" smtClean="0"/>
              <a:t>Transparency</a:t>
            </a:r>
            <a:r>
              <a:rPr lang="en-US" sz="1200" b="0" baseline="0" dirty="0" smtClean="0"/>
              <a:t> box, enter </a:t>
            </a:r>
            <a:r>
              <a:rPr lang="en-US" sz="1200" b="1" baseline="0" dirty="0" smtClean="0"/>
              <a:t>60%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Size</a:t>
            </a:r>
            <a:r>
              <a:rPr lang="en-US" sz="1200" b="0" baseline="0" dirty="0" smtClean="0"/>
              <a:t> box, enter </a:t>
            </a:r>
            <a:r>
              <a:rPr lang="en-US" sz="1200" b="1" baseline="0" dirty="0" smtClean="0"/>
              <a:t>100%</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Blur</a:t>
            </a:r>
            <a:r>
              <a:rPr lang="en-US" sz="1200" b="0" baseline="0" dirty="0" smtClean="0"/>
              <a:t> box, enter </a:t>
            </a:r>
            <a:r>
              <a:rPr lang="en-US" sz="1200" b="1" baseline="0" dirty="0" smtClean="0"/>
              <a:t>4 pt</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Angle</a:t>
            </a:r>
            <a:r>
              <a:rPr lang="en-US" sz="1200" b="0" baseline="0" dirty="0" smtClean="0"/>
              <a:t> box, enter </a:t>
            </a:r>
            <a:r>
              <a:rPr lang="en-US" sz="1200" b="1" baseline="0" dirty="0" smtClean="0"/>
              <a:t>90</a:t>
            </a:r>
            <a:r>
              <a:rPr lang="en-US" sz="1200" b="1" baseline="0" dirty="0" smtClean="0">
                <a:latin typeface="Verdana"/>
                <a:ea typeface="Verdana"/>
                <a:cs typeface="Verdana"/>
              </a:rPr>
              <a:t>°</a:t>
            </a:r>
            <a:r>
              <a:rPr lang="en-US" sz="1200" b="0" baseline="0" dirty="0" smtClean="0">
                <a:latin typeface="Verdana"/>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endParaRPr lang="en-US" sz="1200" b="0" baseline="0" dirty="0" smtClean="0">
              <a:latin typeface="+mn-lt"/>
            </a:endParaRPr>
          </a:p>
          <a:p>
            <a:pPr marL="228600" indent="-228600">
              <a:buFont typeface="+mj-lt"/>
              <a:buAutoNum type="arabicPeriod"/>
            </a:pPr>
            <a:r>
              <a:rPr lang="en-US" sz="1200" b="0" baseline="0" dirty="0" smtClean="0"/>
              <a:t>Also in the </a:t>
            </a:r>
            <a:r>
              <a:rPr lang="en-US" sz="1200" b="1" baseline="0" dirty="0" smtClean="0"/>
              <a:t>Format Shape </a:t>
            </a:r>
            <a:r>
              <a:rPr lang="en-US" sz="1200" b="0" baseline="0" dirty="0" smtClean="0"/>
              <a:t>dialog box, click</a:t>
            </a:r>
            <a:r>
              <a:rPr lang="en-US" sz="1200" b="1" baseline="0" dirty="0" smtClean="0"/>
              <a:t> 3-D</a:t>
            </a:r>
            <a:r>
              <a:rPr lang="en-US" sz="1200" baseline="0" dirty="0" smtClean="0"/>
              <a:t> </a:t>
            </a:r>
            <a:r>
              <a:rPr lang="en-US" sz="1200" b="1" baseline="0" dirty="0" smtClean="0"/>
              <a:t>Format</a:t>
            </a:r>
            <a:r>
              <a:rPr lang="en-US" sz="1200" b="0" baseline="0" dirty="0" smtClean="0"/>
              <a:t> in the left pane. In the </a:t>
            </a:r>
            <a:r>
              <a:rPr lang="en-US" sz="1200" b="1" baseline="0" dirty="0" smtClean="0"/>
              <a:t>3-D Format</a:t>
            </a:r>
            <a:r>
              <a:rPr lang="en-US" sz="1200" baseline="0" dirty="0" smtClean="0"/>
              <a:t> pane, under </a:t>
            </a:r>
            <a:r>
              <a:rPr lang="en-US" sz="1200" b="1" baseline="0" dirty="0" smtClean="0"/>
              <a:t>Bevel</a:t>
            </a:r>
            <a:r>
              <a:rPr lang="en-US" sz="1200" b="0" baseline="0" dirty="0" smtClean="0"/>
              <a:t>,</a:t>
            </a:r>
            <a:r>
              <a:rPr lang="en-US" sz="1200" b="1" baseline="0" dirty="0" smtClean="0"/>
              <a:t> </a:t>
            </a:r>
            <a:r>
              <a:rPr lang="en-US" sz="1200" b="0" baseline="0" dirty="0" smtClean="0"/>
              <a:t>click the button next to </a:t>
            </a:r>
            <a:r>
              <a:rPr lang="en-US" sz="1200" b="1" baseline="0" dirty="0" smtClean="0"/>
              <a:t>Top</a:t>
            </a:r>
            <a:r>
              <a:rPr lang="en-US" sz="1200" b="0" baseline="0" dirty="0" smtClean="0"/>
              <a:t>, and then under </a:t>
            </a:r>
            <a:r>
              <a:rPr lang="en-US" sz="1200" b="1" baseline="0" dirty="0" smtClean="0"/>
              <a:t>Bevel</a:t>
            </a:r>
            <a:r>
              <a:rPr lang="en-US" sz="1200" b="0" baseline="0" dirty="0" smtClean="0"/>
              <a:t> click </a:t>
            </a:r>
            <a:r>
              <a:rPr lang="en-US" sz="1200" b="1" baseline="0" dirty="0" smtClean="0"/>
              <a:t>Circle </a:t>
            </a:r>
            <a:r>
              <a:rPr lang="en-US" sz="1200" b="0" baseline="0" dirty="0" smtClean="0"/>
              <a:t>(first row, first option from the left).  Next to </a:t>
            </a:r>
            <a:r>
              <a:rPr lang="en-US" sz="1200" b="1" baseline="0" dirty="0" smtClean="0"/>
              <a:t>Top</a:t>
            </a:r>
            <a:r>
              <a:rPr lang="en-US" sz="1200" b="0" baseline="0" dirty="0" smtClean="0"/>
              <a:t>, in the </a:t>
            </a:r>
            <a:r>
              <a:rPr lang="en-US" sz="1200" b="1" baseline="0" dirty="0" smtClean="0"/>
              <a:t>Width </a:t>
            </a:r>
            <a:r>
              <a:rPr lang="en-US" sz="1200" b="0" baseline="0" dirty="0" smtClean="0"/>
              <a:t>box, enter </a:t>
            </a:r>
            <a:r>
              <a:rPr lang="en-US" sz="1200" b="1" baseline="0" dirty="0" smtClean="0"/>
              <a:t>4 pt</a:t>
            </a:r>
            <a:r>
              <a:rPr lang="en-US" sz="1200" b="0" baseline="0" dirty="0" smtClean="0"/>
              <a:t>, and in the </a:t>
            </a:r>
            <a:r>
              <a:rPr lang="en-US" sz="1200" b="1" baseline="0" dirty="0" smtClean="0"/>
              <a:t>Height </a:t>
            </a:r>
            <a:r>
              <a:rPr lang="en-US" sz="1200" b="0" baseline="0" dirty="0" smtClean="0"/>
              <a:t>box, enter </a:t>
            </a:r>
            <a:r>
              <a:rPr lang="en-US" sz="1200" b="1" baseline="0" dirty="0" smtClean="0"/>
              <a:t>4 pt</a:t>
            </a:r>
            <a:r>
              <a:rPr lang="en-US" sz="1200" b="0" baseline="0" dirty="0" smtClean="0"/>
              <a:t>.</a:t>
            </a:r>
            <a:endParaRPr lang="en-US" sz="1200" b="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t>Gill Sans MT Condensed</a:t>
            </a:r>
            <a:r>
              <a:rPr lang="en-US" sz="1200" b="1" i="0" baseline="0" dirty="0" smtClean="0"/>
              <a:t> </a:t>
            </a:r>
            <a:r>
              <a:rPr lang="en-US" sz="1200" i="0" baseline="0" dirty="0" smtClean="0"/>
              <a:t>from the </a:t>
            </a:r>
            <a:r>
              <a:rPr lang="en-US" sz="1200" b="1" i="0" baseline="0" dirty="0" smtClean="0"/>
              <a:t>Font</a:t>
            </a:r>
            <a:r>
              <a:rPr lang="en-US" sz="1200" i="0" baseline="0" dirty="0" smtClean="0"/>
              <a:t> list, enter </a:t>
            </a:r>
            <a:r>
              <a:rPr lang="en-US" sz="1200" b="1" baseline="0" dirty="0" smtClean="0"/>
              <a:t>26</a:t>
            </a:r>
            <a:r>
              <a:rPr lang="en-US" sz="1200" i="0" baseline="0" dirty="0" smtClean="0"/>
              <a:t> in the </a:t>
            </a:r>
            <a:r>
              <a:rPr lang="en-US" sz="1200" b="1" i="0" baseline="0" dirty="0" smtClean="0"/>
              <a:t>Font Size </a:t>
            </a:r>
            <a:r>
              <a:rPr lang="en-US" sz="1200" i="0" baseline="0" dirty="0" smtClean="0"/>
              <a:t>box, click </a:t>
            </a:r>
            <a:r>
              <a:rPr lang="en-US" sz="1200" b="1" i="0" baseline="0" dirty="0" smtClean="0"/>
              <a:t>Bold</a:t>
            </a:r>
            <a:r>
              <a:rPr lang="en-US" sz="1200" i="0" baseline="0" dirty="0" smtClean="0"/>
              <a:t>, click the arrow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t>White, Background 1, Darker 50% </a:t>
            </a:r>
            <a:r>
              <a:rPr lang="en-US" sz="1200" b="0" baseline="0" dirty="0" smtClean="0"/>
              <a:t>(sixth row, first option from the left)</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i="0" baseline="0" dirty="0" smtClean="0"/>
              <a:t>to center the text in the text box.</a:t>
            </a:r>
          </a:p>
          <a:p>
            <a:pPr marL="228600" indent="-228600">
              <a:buFont typeface="+mj-lt"/>
              <a:buAutoNum type="arabicPeriod"/>
            </a:pPr>
            <a:r>
              <a:rPr lang="en-US" sz="1200" b="0" baseline="0" dirty="0" smtClean="0"/>
              <a:t>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 and then click</a:t>
            </a:r>
            <a:r>
              <a:rPr lang="en-US" sz="1200" baseline="0" dirty="0" smtClean="0"/>
              <a:t> </a:t>
            </a:r>
            <a:r>
              <a:rPr lang="en-US" sz="1200" b="1" baseline="0" dirty="0" smtClean="0"/>
              <a:t>Duplicate</a:t>
            </a:r>
            <a:r>
              <a:rPr lang="en-US" sz="1200" baseline="0" dirty="0" smtClean="0"/>
              <a:t>. Repeat this process to create a total of three text boxes.</a:t>
            </a:r>
          </a:p>
          <a:p>
            <a:pPr marL="228600" indent="-228600">
              <a:buFont typeface="+mj-lt"/>
              <a:buAutoNum type="arabicPeriod"/>
            </a:pPr>
            <a:r>
              <a:rPr lang="en-US" sz="1200" b="0" baseline="0" dirty="0" smtClean="0"/>
              <a:t>Click in each of the two duplicate text boxes, and then edit the text.</a:t>
            </a:r>
          </a:p>
          <a:p>
            <a:pPr marL="228600" indent="-228600">
              <a:buFont typeface="+mj-lt"/>
              <a:buAutoNum type="arabicPeriod"/>
            </a:pPr>
            <a:r>
              <a:rPr lang="en-US" sz="1200" b="0" baseline="0" dirty="0" smtClean="0"/>
              <a:t>Drag the text boxes onto the chevron shape to form a row. </a:t>
            </a:r>
          </a:p>
          <a:p>
            <a:pPr marL="228600" indent="-228600">
              <a:buFont typeface="+mj-lt"/>
              <a:buAutoNum type="arabicPeriod"/>
            </a:pPr>
            <a:r>
              <a:rPr lang="en-US" sz="1200" b="0" baseline="0" dirty="0" smtClean="0"/>
              <a:t>Press CTRL+A to select all the objects on the slide.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baseline="0" dirty="0" smtClean="0"/>
              <a:t>Align to Slide</a:t>
            </a:r>
            <a:r>
              <a:rPr lang="en-US" sz="1200" b="0" baseline="0" dirty="0" smtClean="0"/>
              <a:t>.</a:t>
            </a:r>
          </a:p>
          <a:p>
            <a:pPr marL="685800" lvl="1" indent="-228600">
              <a:buFont typeface="+mj-lt"/>
              <a:buAutoNum type="arabicPeriod"/>
            </a:pPr>
            <a:r>
              <a:rPr lang="en-US" sz="1200" b="0" baseline="0" dirty="0" smtClean="0"/>
              <a:t>Click</a:t>
            </a:r>
            <a:r>
              <a:rPr lang="en-US" sz="1200" baseline="0" dirty="0" smtClean="0"/>
              <a:t> </a:t>
            </a:r>
            <a:r>
              <a:rPr lang="en-US" sz="1200" b="1" baseline="0" dirty="0" smtClean="0"/>
              <a:t>Align</a:t>
            </a:r>
            <a:r>
              <a:rPr lang="en-US" sz="1200" baseline="0" dirty="0" smtClean="0"/>
              <a:t> </a:t>
            </a:r>
            <a:r>
              <a:rPr lang="en-US" sz="1200" b="1" baseline="0" dirty="0" smtClean="0"/>
              <a:t>Middle</a:t>
            </a:r>
            <a:r>
              <a:rPr lang="en-US" sz="1200" baseline="0" dirty="0" smtClean="0"/>
              <a:t>.</a:t>
            </a:r>
          </a:p>
          <a:p>
            <a:pPr marL="228600" indent="-228600">
              <a:buFont typeface="+mj-lt"/>
              <a:buAutoNum type="arabicPeriod"/>
            </a:pPr>
            <a:r>
              <a:rPr lang="en-US" sz="1200" baseline="0" dirty="0" smtClean="0"/>
              <a:t>Press and hold SHIFT, and then select all three text boxes. </a:t>
            </a:r>
            <a:r>
              <a:rPr lang="en-US" sz="1200" b="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baseline="0" dirty="0" smtClean="0"/>
              <a:t>Align to Slide</a:t>
            </a:r>
            <a:r>
              <a:rPr lang="en-US" sz="1200" b="0" baseline="0" dirty="0" smtClean="0"/>
              <a:t>.</a:t>
            </a:r>
            <a:endParaRPr lang="en-US" sz="1200" b="1" baseline="0" dirty="0" smtClean="0"/>
          </a:p>
          <a:p>
            <a:pPr marL="685800" lvl="1" indent="-228600">
              <a:buFont typeface="+mj-lt"/>
              <a:buAutoNum type="arabicPeriod"/>
            </a:pPr>
            <a:r>
              <a:rPr lang="en-US" sz="1200" b="0" baseline="0" dirty="0" smtClean="0"/>
              <a:t>Click</a:t>
            </a:r>
            <a:r>
              <a:rPr lang="en-US" sz="1200" baseline="0" dirty="0" smtClean="0"/>
              <a:t> </a:t>
            </a:r>
            <a:r>
              <a:rPr lang="en-US" sz="1200" b="1" baseline="0" dirty="0" smtClean="0"/>
              <a:t>Distribute</a:t>
            </a:r>
            <a:r>
              <a:rPr lang="en-US" sz="1200" baseline="0" dirty="0" smtClean="0"/>
              <a:t> </a:t>
            </a:r>
            <a:r>
              <a:rPr lang="en-US" sz="1200" b="1" baseline="0" dirty="0" smtClean="0"/>
              <a:t>Horizontally</a:t>
            </a:r>
            <a:r>
              <a:rPr lang="en-US" sz="1200" b="0" baseline="0" dirty="0" smtClean="0"/>
              <a: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0" baseline="0" dirty="0" smtClean="0"/>
              <a:t>On the </a:t>
            </a:r>
            <a:r>
              <a:rPr lang="en-US" sz="1200" b="1" baseline="0" dirty="0" smtClean="0"/>
              <a:t>Animations</a:t>
            </a:r>
            <a:r>
              <a:rPr lang="en-US" sz="1200" baseline="0" dirty="0" smtClean="0"/>
              <a:t> tab, in the </a:t>
            </a:r>
            <a:r>
              <a:rPr lang="en-US" sz="1200" b="1" baseline="0" dirty="0" smtClean="0"/>
              <a:t>Transition</a:t>
            </a:r>
            <a:r>
              <a:rPr lang="en-US" sz="1200" baseline="0" dirty="0" smtClean="0"/>
              <a:t> </a:t>
            </a:r>
            <a:r>
              <a:rPr lang="en-US" sz="1200" b="1" baseline="0" dirty="0" smtClean="0"/>
              <a:t>to</a:t>
            </a:r>
            <a:r>
              <a:rPr lang="en-US" sz="1200" baseline="0" dirty="0" smtClean="0"/>
              <a:t> </a:t>
            </a:r>
            <a:r>
              <a:rPr lang="en-US" sz="1200" b="1" baseline="0" dirty="0" smtClean="0"/>
              <a:t>This</a:t>
            </a:r>
            <a:r>
              <a:rPr lang="en-US" sz="1200" baseline="0" dirty="0" smtClean="0"/>
              <a:t> </a:t>
            </a:r>
            <a:r>
              <a:rPr lang="en-US" sz="1200" b="1" baseline="0" dirty="0" smtClean="0"/>
              <a:t>Slide</a:t>
            </a:r>
            <a:r>
              <a:rPr lang="en-US" sz="1200" baseline="0" dirty="0" smtClean="0"/>
              <a:t> group, click </a:t>
            </a:r>
            <a:r>
              <a:rPr lang="en-US" sz="1200" b="1" baseline="0" dirty="0" smtClean="0"/>
              <a:t>More</a:t>
            </a:r>
            <a:r>
              <a:rPr lang="en-US" sz="1200" b="0" baseline="0" dirty="0" smtClean="0"/>
              <a:t>, and then</a:t>
            </a:r>
            <a:r>
              <a:rPr lang="en-US" sz="1200" baseline="0" dirty="0" smtClean="0"/>
              <a:t> under </a:t>
            </a:r>
            <a:r>
              <a:rPr lang="en-US" sz="1200" b="1" baseline="0" dirty="0" smtClean="0"/>
              <a:t>Push</a:t>
            </a:r>
            <a:r>
              <a:rPr lang="en-US" sz="1200" baseline="0" dirty="0" smtClean="0"/>
              <a:t> </a:t>
            </a:r>
            <a:r>
              <a:rPr lang="en-US" sz="1200" b="1" baseline="0" dirty="0" smtClean="0"/>
              <a:t>and Cover </a:t>
            </a:r>
            <a:r>
              <a:rPr lang="en-US" sz="1200" b="0" baseline="0" dirty="0" smtClean="0"/>
              <a:t>click</a:t>
            </a:r>
            <a:r>
              <a:rPr lang="en-US" sz="1200" baseline="0" dirty="0" smtClean="0"/>
              <a:t> </a:t>
            </a:r>
            <a:r>
              <a:rPr lang="en-US" sz="1200" b="1" baseline="0" dirty="0" smtClean="0"/>
              <a:t>Push</a:t>
            </a:r>
            <a:r>
              <a:rPr lang="en-US" sz="1200" baseline="0" dirty="0" smtClean="0"/>
              <a:t> </a:t>
            </a:r>
            <a:r>
              <a:rPr lang="en-US" sz="1200" b="1" baseline="0" dirty="0" smtClean="0"/>
              <a:t>Left</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Animations</a:t>
            </a:r>
            <a:r>
              <a:rPr lang="en-US" sz="1200" baseline="0" dirty="0" smtClean="0"/>
              <a:t> tab, in the </a:t>
            </a:r>
            <a:r>
              <a:rPr lang="en-US" sz="1200" b="1" baseline="0" dirty="0" smtClean="0"/>
              <a:t>Transitions</a:t>
            </a:r>
            <a:r>
              <a:rPr lang="en-US" sz="1200" baseline="0" dirty="0" smtClean="0"/>
              <a:t> </a:t>
            </a:r>
            <a:r>
              <a:rPr lang="en-US" sz="1200" b="1" baseline="0" dirty="0" smtClean="0"/>
              <a:t>to</a:t>
            </a:r>
            <a:r>
              <a:rPr lang="en-US" sz="1200" baseline="0" dirty="0" smtClean="0"/>
              <a:t> </a:t>
            </a:r>
            <a:r>
              <a:rPr lang="en-US" sz="1200" b="1" baseline="0" dirty="0" smtClean="0"/>
              <a:t>This</a:t>
            </a:r>
            <a:r>
              <a:rPr lang="en-US" sz="1200" baseline="0" dirty="0" smtClean="0"/>
              <a:t> </a:t>
            </a:r>
            <a:r>
              <a:rPr lang="en-US" sz="1200" b="1" baseline="0" dirty="0" smtClean="0"/>
              <a:t>Slide</a:t>
            </a:r>
            <a:r>
              <a:rPr lang="en-US" sz="1200" baseline="0" dirty="0" smtClean="0"/>
              <a:t> group, in the </a:t>
            </a:r>
            <a:r>
              <a:rPr lang="en-US" sz="1200" b="1" baseline="0" dirty="0" smtClean="0"/>
              <a:t>Transition Speed </a:t>
            </a:r>
            <a:r>
              <a:rPr lang="en-US" sz="1200" b="0" baseline="0" dirty="0" smtClean="0"/>
              <a:t>list, select </a:t>
            </a:r>
            <a:r>
              <a:rPr lang="en-US" sz="1200" b="1" baseline="0" dirty="0" smtClean="0"/>
              <a:t>Slow</a:t>
            </a:r>
            <a:r>
              <a:rPr lang="en-US" sz="1200" b="0" baseline="0" dirty="0" smtClean="0"/>
              <a:t>.</a:t>
            </a:r>
          </a:p>
          <a:p>
            <a:pPr marL="342900" indent="-342900">
              <a:buFont typeface="+mj-lt"/>
              <a:buNone/>
            </a:pPr>
            <a:endParaRPr lang="en-US" sz="1200" b="1" baseline="0" dirty="0" smtClean="0"/>
          </a:p>
          <a:p>
            <a:endParaRPr lang="en-US" sz="1200" b="1"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400" b="1" dirty="0" smtClean="0"/>
              <a:t>Transition</a:t>
            </a:r>
            <a:r>
              <a:rPr lang="en-US" sz="1400" b="1" baseline="0" dirty="0" smtClean="0"/>
              <a:t> effect for timeline, slide 2</a:t>
            </a:r>
            <a:r>
              <a:rPr lang="en-US" sz="1400" baseline="0" dirty="0" smtClean="0"/>
              <a:t> </a:t>
            </a:r>
          </a:p>
          <a:p>
            <a:r>
              <a:rPr lang="en-US" sz="1400" b="0" baseline="0" dirty="0" smtClean="0"/>
              <a:t>(Basic)</a:t>
            </a:r>
          </a:p>
          <a:p>
            <a:endParaRPr lang="en-US" sz="1200" baseline="0" dirty="0" smtClean="0">
              <a:latin typeface="+mn-lt"/>
            </a:endParaRPr>
          </a:p>
          <a:p>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mn-lt"/>
              </a:rPr>
              <a:t>Tip</a:t>
            </a:r>
            <a:r>
              <a:rPr lang="en-US" sz="1200" b="0" baseline="0" dirty="0" smtClean="0">
                <a:latin typeface="+mn-lt"/>
              </a:rPr>
              <a:t>: </a:t>
            </a:r>
            <a:r>
              <a:rPr lang="en-US" sz="1200" baseline="0" dirty="0" smtClean="0">
                <a:latin typeface="+mn-lt"/>
              </a:rPr>
              <a:t>This transition works well for graphics that horizontally span more than one slide. </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shape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Slides </a:t>
            </a:r>
            <a:r>
              <a:rPr lang="en-US" sz="1200" b="0" baseline="0" dirty="0" smtClean="0">
                <a:latin typeface="+mn-lt"/>
              </a:rPr>
              <a:t>group, click </a:t>
            </a:r>
            <a:r>
              <a:rPr lang="en-US" sz="1200" b="1" baseline="0" dirty="0" smtClean="0">
                <a:latin typeface="+mn-lt"/>
              </a:rPr>
              <a:t>Layout</a:t>
            </a:r>
            <a:r>
              <a:rPr lang="en-US" sz="1200" b="0" baseline="0" dirty="0" smtClean="0">
                <a:latin typeface="+mn-lt"/>
              </a:rPr>
              <a:t>, and then click </a:t>
            </a:r>
            <a:r>
              <a:rPr lang="en-US" sz="1200" b="1" baseline="0" dirty="0" smtClean="0">
                <a:latin typeface="+mn-lt"/>
              </a:rPr>
              <a:t>Blank</a:t>
            </a:r>
            <a:r>
              <a:rPr lang="en-US" sz="1200" b="0" baseline="0" dirty="0" smtClean="0">
                <a:latin typeface="+mn-lt"/>
              </a:rPr>
              <a:t>.</a:t>
            </a:r>
          </a:p>
          <a:p>
            <a:pPr marL="228600" indent="-228600">
              <a:buFont typeface="+mj-lt"/>
              <a:buAutoNum type="arabicPeriod"/>
            </a:pP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Shapes, </a:t>
            </a:r>
            <a:r>
              <a:rPr lang="en-US" sz="1200" b="0" baseline="0" dirty="0" smtClean="0">
                <a:latin typeface="+mn-lt"/>
              </a:rPr>
              <a:t>and then under </a:t>
            </a:r>
            <a:r>
              <a:rPr lang="en-US" sz="1200" b="1" baseline="0" dirty="0" smtClean="0">
                <a:latin typeface="+mn-lt"/>
              </a:rPr>
              <a:t>Block Arrows</a:t>
            </a:r>
            <a:r>
              <a:rPr lang="en-US" sz="1200" b="0" baseline="0" dirty="0" smtClean="0">
                <a:latin typeface="+mn-lt"/>
              </a:rPr>
              <a:t>,</a:t>
            </a:r>
            <a:r>
              <a:rPr lang="en-US" sz="1200" b="1" baseline="0" dirty="0" smtClean="0">
                <a:latin typeface="+mn-lt"/>
              </a:rPr>
              <a:t> </a:t>
            </a:r>
            <a:r>
              <a:rPr lang="en-US" sz="1200" b="0" baseline="0" dirty="0" smtClean="0">
                <a:latin typeface="+mn-lt"/>
              </a:rPr>
              <a:t>click</a:t>
            </a:r>
            <a:r>
              <a:rPr lang="en-US" sz="1200" baseline="0" dirty="0" smtClean="0">
                <a:latin typeface="+mn-lt"/>
              </a:rPr>
              <a:t> </a:t>
            </a:r>
            <a:r>
              <a:rPr lang="en-US" sz="1200" b="1" baseline="0" dirty="0" smtClean="0">
                <a:latin typeface="+mn-lt"/>
              </a:rPr>
              <a:t>Chevron </a:t>
            </a:r>
            <a:r>
              <a:rPr lang="en-US" sz="1200" b="0" baseline="0" dirty="0" smtClean="0">
                <a:latin typeface="+mn-lt"/>
              </a:rPr>
              <a:t>(second row, eighth option from the left). </a:t>
            </a:r>
            <a:r>
              <a:rPr lang="en-US" sz="1200" baseline="0" dirty="0" smtClean="0">
                <a:latin typeface="+mn-lt"/>
              </a:rPr>
              <a:t>On the slide, drag to draw a long, horizontal chevron shape.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Size</a:t>
            </a:r>
            <a:r>
              <a:rPr lang="en-US" sz="1200" baseline="0" dirty="0" smtClean="0">
                <a:latin typeface="+mn-lt"/>
              </a:rPr>
              <a:t> group, do the following:</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Height</a:t>
            </a:r>
            <a:r>
              <a:rPr lang="en-US" sz="1200" b="0" baseline="0" dirty="0" smtClean="0">
                <a:latin typeface="+mn-lt"/>
              </a:rPr>
              <a:t> box, enter</a:t>
            </a:r>
            <a:r>
              <a:rPr lang="en-US" sz="1200" b="1" baseline="0" dirty="0" smtClean="0">
                <a:latin typeface="+mn-lt"/>
              </a:rPr>
              <a:t> 0.7”</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a:t>
            </a:r>
            <a:r>
              <a:rPr lang="en-US" sz="1200" b="1" baseline="0" dirty="0" smtClean="0">
                <a:latin typeface="+mn-lt"/>
              </a:rPr>
              <a:t> 11.03”</a:t>
            </a:r>
            <a:r>
              <a:rPr lang="en-US" sz="1200" b="0" baseline="0" dirty="0" smtClean="0">
                <a:latin typeface="+mn-lt"/>
              </a:rPr>
              <a:t>.</a:t>
            </a:r>
          </a:p>
          <a:p>
            <a:pPr marL="228600" indent="-228600">
              <a:buFont typeface="+mj-lt"/>
              <a:buAutoNum type="arabicPeriod"/>
            </a:pPr>
            <a:r>
              <a:rPr lang="en-US" sz="1200" b="0" baseline="0" dirty="0" smtClean="0">
                <a:latin typeface="+mn-lt"/>
              </a:rPr>
              <a:t>Drag the chevron until it extends past both the left and right edges of the slide. </a:t>
            </a:r>
          </a:p>
          <a:p>
            <a:pPr marL="228600" indent="-228600">
              <a:buFont typeface="+mj-lt"/>
              <a:buAutoNum type="arabicPeriod"/>
            </a:pPr>
            <a:r>
              <a:rPr lang="en-US" sz="1200" b="0" baseline="0" dirty="0" smtClean="0">
                <a:latin typeface="+mn-lt"/>
              </a:rPr>
              <a:t>Select the chevron. Under </a:t>
            </a:r>
            <a:r>
              <a:rPr lang="en-US" sz="1200" b="1" baseline="0" dirty="0" smtClean="0">
                <a:latin typeface="+mn-lt"/>
              </a:rPr>
              <a:t>Drawing</a:t>
            </a:r>
            <a:r>
              <a:rPr lang="en-US" sz="1200" baseline="0" dirty="0" smtClean="0">
                <a:latin typeface="+mn-lt"/>
              </a:rPr>
              <a:t> </a:t>
            </a:r>
            <a:r>
              <a:rPr lang="en-US" sz="1200" b="1" baseline="0" dirty="0" smtClean="0">
                <a:latin typeface="+mn-lt"/>
              </a:rPr>
              <a:t>Tools</a:t>
            </a:r>
            <a:r>
              <a:rPr lang="en-US" sz="1200" b="0" baseline="0" dirty="0" smtClean="0">
                <a:latin typeface="+mn-lt"/>
              </a:rPr>
              <a:t>, on the </a:t>
            </a:r>
            <a:r>
              <a:rPr lang="en-US" sz="1200" b="1" baseline="0" dirty="0" smtClean="0">
                <a:latin typeface="+mn-lt"/>
              </a:rPr>
              <a:t>Format</a:t>
            </a:r>
            <a:r>
              <a:rPr lang="en-US" sz="1200" baseline="0" dirty="0" smtClean="0">
                <a:latin typeface="+mn-lt"/>
              </a:rPr>
              <a:t> tab, in the </a:t>
            </a:r>
            <a:r>
              <a:rPr lang="en-US" sz="1200" b="1" baseline="0" dirty="0" smtClean="0">
                <a:latin typeface="+mn-lt"/>
              </a:rPr>
              <a:t>Shape</a:t>
            </a:r>
            <a:r>
              <a:rPr lang="en-US" sz="1200" baseline="0" dirty="0" smtClean="0">
                <a:latin typeface="+mn-lt"/>
              </a:rPr>
              <a:t> </a:t>
            </a:r>
            <a:r>
              <a:rPr lang="en-US" sz="1200" b="1" baseline="0" dirty="0" smtClean="0">
                <a:latin typeface="+mn-lt"/>
              </a:rPr>
              <a:t>Styles</a:t>
            </a:r>
            <a:r>
              <a:rPr lang="en-US" sz="1200" baseline="0" dirty="0" smtClean="0">
                <a:latin typeface="+mn-lt"/>
              </a:rPr>
              <a:t> group, click the arrow next to </a:t>
            </a:r>
            <a:r>
              <a:rPr lang="en-US" sz="1200" b="1" baseline="0" dirty="0" smtClean="0">
                <a:latin typeface="+mn-lt"/>
              </a:rPr>
              <a:t>Shape</a:t>
            </a:r>
            <a:r>
              <a:rPr lang="en-US" sz="1200" baseline="0" dirty="0" smtClean="0">
                <a:latin typeface="+mn-lt"/>
              </a:rPr>
              <a:t> </a:t>
            </a:r>
            <a:r>
              <a:rPr lang="en-US" sz="1200" b="1" baseline="0" dirty="0" smtClean="0">
                <a:latin typeface="+mn-lt"/>
              </a:rPr>
              <a:t>Fill</a:t>
            </a:r>
            <a:r>
              <a:rPr lang="en-US" sz="1200" b="0" baseline="0" dirty="0" smtClean="0">
                <a:latin typeface="+mn-lt"/>
              </a:rPr>
              <a:t>, click </a:t>
            </a:r>
            <a:r>
              <a:rPr lang="en-US" sz="1200" b="1" baseline="0" dirty="0" smtClean="0">
                <a:latin typeface="+mn-lt"/>
              </a:rPr>
              <a:t>Gradient, </a:t>
            </a:r>
            <a:r>
              <a:rPr lang="en-US" sz="1200" b="0" baseline="0" dirty="0" smtClean="0">
                <a:latin typeface="+mn-lt"/>
              </a:rPr>
              <a:t>and then click </a:t>
            </a:r>
            <a:r>
              <a:rPr lang="en-US" sz="1200" b="1" baseline="0" dirty="0" smtClean="0">
                <a:latin typeface="+mn-lt"/>
              </a:rPr>
              <a:t>More</a:t>
            </a:r>
            <a:r>
              <a:rPr lang="en-US" sz="1200" baseline="0" dirty="0" smtClean="0">
                <a:latin typeface="+mn-lt"/>
              </a:rPr>
              <a:t> </a:t>
            </a:r>
            <a:r>
              <a:rPr lang="en-US" sz="1200" b="1" baseline="0" dirty="0" smtClean="0">
                <a:latin typeface="+mn-lt"/>
              </a:rPr>
              <a:t>Gradients</a:t>
            </a:r>
            <a:r>
              <a:rPr lang="en-US" sz="1200" b="0" baseline="0" dirty="0" smtClean="0">
                <a:latin typeface="+mn-lt"/>
              </a:rPr>
              <a:t>.</a:t>
            </a:r>
          </a:p>
          <a:p>
            <a:pPr marL="228600" indent="-228600">
              <a:buFont typeface="+mj-lt"/>
              <a:buAutoNum type="arabicPeriod"/>
            </a:pPr>
            <a:r>
              <a:rPr lang="en-US" sz="1200" b="0" baseline="0" dirty="0" smtClean="0">
                <a:latin typeface="+mn-lt"/>
              </a:rPr>
              <a:t>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Fill</a:t>
            </a:r>
            <a:r>
              <a:rPr lang="en-US" sz="1200" b="0" baseline="0" dirty="0" smtClean="0">
                <a:latin typeface="+mn-lt"/>
              </a:rPr>
              <a:t> in the left pane, select</a:t>
            </a:r>
            <a:r>
              <a:rPr lang="en-US" sz="1200" b="1" baseline="0" dirty="0" smtClean="0">
                <a:latin typeface="+mn-lt"/>
              </a:rPr>
              <a:t> Gradient</a:t>
            </a:r>
            <a:r>
              <a:rPr lang="en-US" sz="1200" baseline="0" dirty="0" smtClean="0">
                <a:latin typeface="+mn-lt"/>
              </a:rPr>
              <a:t> </a:t>
            </a:r>
            <a:r>
              <a:rPr lang="en-US" sz="1200" b="1" baseline="0" dirty="0" smtClean="0">
                <a:latin typeface="+mn-lt"/>
              </a:rPr>
              <a:t>fill</a:t>
            </a:r>
            <a:r>
              <a:rPr lang="en-US" sz="1200" b="0" baseline="0" dirty="0" smtClean="0">
                <a:latin typeface="+mn-lt"/>
              </a:rPr>
              <a:t> in the </a:t>
            </a:r>
            <a:r>
              <a:rPr lang="en-US" sz="1200" b="1" baseline="0" dirty="0" smtClean="0">
                <a:latin typeface="+mn-lt"/>
              </a:rPr>
              <a:t>Fill</a:t>
            </a:r>
            <a:r>
              <a:rPr lang="en-US" sz="1200" b="0" baseline="0" dirty="0" smtClean="0">
                <a:latin typeface="+mn-lt"/>
              </a:rPr>
              <a:t> pane, and then do the following:</a:t>
            </a:r>
            <a:endParaRPr lang="en-US" sz="1200" b="1" baseline="0" dirty="0" smtClean="0">
              <a:latin typeface="+mn-lt"/>
            </a:endParaRPr>
          </a:p>
          <a:p>
            <a:pPr marL="685800" lvl="1" indent="-228600">
              <a:buFont typeface="Arial" pitchFamily="34" charset="0"/>
              <a:buChar char="•"/>
            </a:pPr>
            <a:r>
              <a:rPr lang="en-US" sz="1200" baseline="0" dirty="0" smtClean="0">
                <a:latin typeface="+mn-lt"/>
              </a:rPr>
              <a:t>In the </a:t>
            </a:r>
            <a:r>
              <a:rPr lang="en-US" sz="1200" b="1" baseline="0" dirty="0" smtClean="0">
                <a:latin typeface="+mn-lt"/>
              </a:rPr>
              <a:t>Type </a:t>
            </a:r>
            <a:r>
              <a:rPr lang="en-US" sz="1200" b="0" baseline="0" dirty="0" smtClean="0">
                <a:latin typeface="+mn-lt"/>
              </a:rPr>
              <a:t>list, select </a:t>
            </a:r>
            <a:r>
              <a:rPr lang="en-US" sz="1200" b="1" baseline="0" dirty="0" smtClean="0">
                <a:latin typeface="+mn-lt"/>
              </a:rPr>
              <a:t>Linear</a:t>
            </a:r>
            <a:r>
              <a:rPr lang="en-US" sz="1200" b="0" baseline="0" dirty="0" smtClean="0">
                <a:latin typeface="+mn-lt"/>
              </a:rPr>
              <a:t>.</a:t>
            </a:r>
            <a:r>
              <a:rPr lang="en-US" sz="1200" b="1" baseline="0" dirty="0" smtClean="0">
                <a:latin typeface="+mn-lt"/>
              </a:rPr>
              <a:t> </a:t>
            </a:r>
          </a:p>
          <a:p>
            <a:pPr marL="685800" lvl="1" indent="-228600">
              <a:buFont typeface="Arial" pitchFamily="34" charset="0"/>
              <a:buChar char="•"/>
            </a:pPr>
            <a:r>
              <a:rPr lang="en-US" sz="1200" b="0" baseline="0" dirty="0" smtClean="0">
                <a:latin typeface="+mn-lt"/>
              </a:rPr>
              <a:t>Click the button next to </a:t>
            </a:r>
            <a:r>
              <a:rPr lang="en-US" sz="1200" b="1" baseline="0" dirty="0" smtClean="0">
                <a:latin typeface="+mn-lt"/>
              </a:rPr>
              <a:t>Direction</a:t>
            </a:r>
            <a:r>
              <a:rPr lang="en-US" sz="1200" b="0" baseline="0" dirty="0" smtClean="0">
                <a:latin typeface="+mn-lt"/>
              </a:rPr>
              <a:t>, and then click </a:t>
            </a:r>
            <a:r>
              <a:rPr lang="en-US" sz="1200" b="1" baseline="0" dirty="0" smtClean="0">
                <a:latin typeface="+mn-lt"/>
              </a:rPr>
              <a:t>Linear Up </a:t>
            </a:r>
            <a:r>
              <a:rPr lang="en-US" sz="1200" b="0" baseline="0" dirty="0" smtClean="0">
                <a:latin typeface="+mn-lt"/>
              </a:rPr>
              <a:t>(second row, second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a</a:t>
            </a:r>
            <a:r>
              <a:rPr lang="en-US" sz="1200" kern="1200" baseline="0" dirty="0" smtClean="0">
                <a:solidFill>
                  <a:schemeClr val="tx1"/>
                </a:solidFill>
                <a:latin typeface="+mn-lt"/>
                <a:ea typeface="+mn-ea"/>
                <a:cs typeface="+mn-cs"/>
              </a:rPr>
              <a:t> total of four</a:t>
            </a:r>
            <a:r>
              <a:rPr lang="en-US" sz="1200" kern="1200" dirty="0" smtClean="0">
                <a:solidFill>
                  <a:schemeClr val="tx1"/>
                </a:solidFill>
                <a:latin typeface="+mn-lt"/>
                <a:ea typeface="+mn-ea"/>
                <a:cs typeface="+mn-cs"/>
              </a:rPr>
              <a:t> gradient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a:t>
            </a:r>
            <a:r>
              <a:rPr lang="en-US" sz="1200" b="1" baseline="0" dirty="0" smtClean="0">
                <a:latin typeface="+mn-lt"/>
              </a:rPr>
              <a:t>White, Background 1 </a:t>
            </a:r>
            <a:r>
              <a:rPr lang="en-US" sz="1200" b="0" baseline="0" dirty="0" smtClean="0">
                <a:latin typeface="+mn-lt"/>
              </a:rPr>
              <a:t>(first row, first option from the left).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baseline="0" dirty="0" smtClean="0">
                <a:latin typeface="+mn-lt"/>
              </a:rPr>
              <a:t>36%</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178, </a:t>
            </a:r>
            <a:r>
              <a:rPr lang="en-US" sz="1200" b="0" baseline="0" dirty="0" smtClean="0">
                <a:latin typeface="+mn-lt"/>
              </a:rPr>
              <a:t>Green</a:t>
            </a:r>
            <a:r>
              <a:rPr lang="en-US" sz="1200" b="1" baseline="0" dirty="0" smtClean="0">
                <a:latin typeface="+mn-lt"/>
              </a:rPr>
              <a:t>: 190, </a:t>
            </a:r>
            <a:r>
              <a:rPr lang="en-US" sz="1200" b="0" baseline="0" dirty="0" smtClean="0">
                <a:latin typeface="+mn-lt"/>
              </a:rPr>
              <a:t>Blue</a:t>
            </a:r>
            <a:r>
              <a:rPr lang="en-US" sz="1200" b="1" baseline="0" dirty="0" smtClean="0">
                <a:latin typeface="+mn-lt"/>
              </a:rPr>
              <a:t>: 194</a:t>
            </a:r>
            <a:r>
              <a:rPr lang="en-US" sz="1200" baseline="0" dirty="0" smtClean="0">
                <a:latin typeface="+mn-lt"/>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More Colors</a:t>
            </a:r>
            <a:r>
              <a:rPr lang="en-US" sz="1200" kern="1200" dirty="0" smtClean="0">
                <a:solidFill>
                  <a:schemeClr val="tx1"/>
                </a:solidFill>
                <a:latin typeface="+mn-lt"/>
                <a:ea typeface="+mn-ea"/>
                <a:cs typeface="+mn-cs"/>
              </a:rPr>
              <a:t>, and then in the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Custom</a:t>
            </a:r>
            <a:r>
              <a:rPr lang="en-US" sz="1200" kern="1200" dirty="0" smtClean="0">
                <a:solidFill>
                  <a:schemeClr val="tx1"/>
                </a:solidFill>
                <a:latin typeface="+mn-lt"/>
                <a:ea typeface="+mn-ea"/>
                <a:cs typeface="+mn-cs"/>
              </a:rPr>
              <a:t> tab, enter values for </a:t>
            </a:r>
            <a:r>
              <a:rPr lang="en-US" sz="1200" b="0" baseline="0" dirty="0" smtClean="0">
                <a:latin typeface="+mn-lt"/>
              </a:rPr>
              <a:t>Red:</a:t>
            </a:r>
            <a:r>
              <a:rPr lang="en-US" sz="1200" b="1" baseline="0" dirty="0" smtClean="0">
                <a:latin typeface="+mn-lt"/>
              </a:rPr>
              <a:t> 213, </a:t>
            </a:r>
            <a:r>
              <a:rPr lang="en-US" sz="1200" b="0" baseline="0" dirty="0" smtClean="0">
                <a:latin typeface="+mn-lt"/>
              </a:rPr>
              <a:t>Green</a:t>
            </a:r>
            <a:r>
              <a:rPr lang="en-US" sz="1200" b="1" baseline="0" dirty="0" smtClean="0">
                <a:latin typeface="+mn-lt"/>
              </a:rPr>
              <a:t>: 219, </a:t>
            </a:r>
            <a:r>
              <a:rPr lang="en-US" sz="1200" b="0" baseline="0" dirty="0" smtClean="0">
                <a:latin typeface="+mn-lt"/>
              </a:rPr>
              <a:t>Blue</a:t>
            </a:r>
            <a:r>
              <a:rPr lang="en-US" sz="1200" b="1" baseline="0" dirty="0" smtClean="0">
                <a:latin typeface="+mn-lt"/>
              </a:rPr>
              <a:t>: 221</a:t>
            </a:r>
            <a:r>
              <a:rPr lang="en-US" sz="1200" baseline="0" dirty="0" smtClean="0">
                <a:latin typeface="+mn-lt"/>
              </a:rPr>
              <a:t>.  </a:t>
            </a:r>
            <a:endParaRPr lang="en-US" sz="1200" kern="1200" dirty="0" smtClean="0">
              <a:solidFill>
                <a:schemeClr val="tx1"/>
              </a:solidFill>
              <a:latin typeface="+mn-lt"/>
              <a:ea typeface="+mn-ea"/>
              <a:cs typeface="+mn-cs"/>
            </a:endParaRP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Line</a:t>
            </a:r>
            <a:r>
              <a:rPr lang="en-US" sz="1200" baseline="0" dirty="0" smtClean="0">
                <a:latin typeface="+mn-lt"/>
              </a:rPr>
              <a:t> </a:t>
            </a:r>
            <a:r>
              <a:rPr lang="en-US" sz="1200" b="1" baseline="0" dirty="0" smtClean="0">
                <a:latin typeface="+mn-lt"/>
              </a:rPr>
              <a:t>Color </a:t>
            </a:r>
            <a:r>
              <a:rPr lang="en-US" sz="1200" b="0" baseline="0" dirty="0" smtClean="0">
                <a:latin typeface="+mn-lt"/>
              </a:rPr>
              <a:t>in the left pane, and then select </a:t>
            </a:r>
            <a:r>
              <a:rPr lang="en-US" sz="1200" b="1" baseline="0" dirty="0" smtClean="0">
                <a:latin typeface="+mn-lt"/>
              </a:rPr>
              <a:t>No line </a:t>
            </a:r>
            <a:r>
              <a:rPr lang="en-US" sz="1200" b="0" baseline="0" dirty="0" smtClean="0">
                <a:latin typeface="+mn-lt"/>
              </a:rPr>
              <a:t>in the </a:t>
            </a:r>
            <a:r>
              <a:rPr lang="en-US" sz="1200" b="1" baseline="0" dirty="0" smtClean="0">
                <a:latin typeface="+mn-lt"/>
              </a:rPr>
              <a:t>Line</a:t>
            </a:r>
            <a:r>
              <a:rPr lang="en-US" sz="1200" b="0" baseline="0" dirty="0" smtClean="0">
                <a:latin typeface="+mn-lt"/>
              </a:rPr>
              <a:t> </a:t>
            </a:r>
            <a:r>
              <a:rPr lang="en-US" sz="1200" b="1" baseline="0" dirty="0" smtClean="0">
                <a:latin typeface="+mn-lt"/>
              </a:rPr>
              <a:t>Color </a:t>
            </a:r>
            <a:r>
              <a:rPr lang="en-US" sz="1200" b="0" baseline="0" dirty="0" smtClean="0">
                <a:latin typeface="+mn-lt"/>
              </a:rPr>
              <a:t>pane.</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Shadow </a:t>
            </a:r>
            <a:r>
              <a:rPr lang="en-US" sz="1200" b="0" baseline="0" dirty="0" smtClean="0">
                <a:latin typeface="+mn-lt"/>
              </a:rPr>
              <a:t>in the left pane. In the </a:t>
            </a:r>
            <a:r>
              <a:rPr lang="en-US" sz="1200" b="1" baseline="0" dirty="0" smtClean="0">
                <a:latin typeface="+mn-lt"/>
              </a:rPr>
              <a:t>Shadow</a:t>
            </a:r>
            <a:r>
              <a:rPr lang="en-US" sz="1200" baseline="0" dirty="0" smtClean="0">
                <a:latin typeface="+mn-lt"/>
              </a:rPr>
              <a:t> pane, click the button next to </a:t>
            </a:r>
            <a:r>
              <a:rPr lang="en-US" sz="1200" b="1" baseline="0" dirty="0" smtClean="0">
                <a:latin typeface="+mn-lt"/>
              </a:rPr>
              <a:t>Presets</a:t>
            </a:r>
            <a:r>
              <a:rPr lang="en-US" sz="1200" baseline="0" dirty="0" smtClean="0">
                <a:latin typeface="+mn-lt"/>
              </a:rPr>
              <a:t>, under </a:t>
            </a:r>
            <a:r>
              <a:rPr lang="en-US" sz="1200" b="1" baseline="0" dirty="0" smtClean="0">
                <a:latin typeface="+mn-lt"/>
              </a:rPr>
              <a:t>Outer</a:t>
            </a:r>
            <a:r>
              <a:rPr lang="en-US" sz="1200" baseline="0" dirty="0" smtClean="0">
                <a:latin typeface="+mn-lt"/>
              </a:rPr>
              <a:t> click </a:t>
            </a:r>
            <a:r>
              <a:rPr lang="en-US" sz="1200" b="1" baseline="0" dirty="0" smtClean="0">
                <a:latin typeface="+mn-lt"/>
              </a:rPr>
              <a:t>Offset</a:t>
            </a:r>
            <a:r>
              <a:rPr lang="en-US" sz="1200" baseline="0" dirty="0" smtClean="0">
                <a:latin typeface="+mn-lt"/>
              </a:rPr>
              <a:t> </a:t>
            </a:r>
            <a:r>
              <a:rPr lang="en-US" sz="1200" b="1" baseline="0" dirty="0" smtClean="0">
                <a:latin typeface="+mn-lt"/>
              </a:rPr>
              <a:t>Bottom </a:t>
            </a:r>
            <a:r>
              <a:rPr lang="en-US" sz="1200" b="0" baseline="0" dirty="0" smtClean="0">
                <a:latin typeface="+mn-lt"/>
              </a:rPr>
              <a:t>(first row, second option from the left), and then do the following</a:t>
            </a:r>
            <a:r>
              <a:rPr lang="en-US" sz="1200" baseline="0" dirty="0" smtClean="0">
                <a:latin typeface="+mn-lt"/>
              </a:rPr>
              <a:t>: </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60%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Size</a:t>
            </a:r>
            <a:r>
              <a:rPr lang="en-US" sz="1200" b="0" baseline="0" dirty="0" smtClean="0">
                <a:latin typeface="+mn-lt"/>
              </a:rPr>
              <a:t> box, enter </a:t>
            </a:r>
            <a:r>
              <a:rPr lang="en-US" sz="1200" b="1" baseline="0" dirty="0" smtClean="0">
                <a:latin typeface="+mn-lt"/>
              </a:rPr>
              <a:t>100%</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Blur</a:t>
            </a:r>
            <a:r>
              <a:rPr lang="en-US" sz="1200" b="0" baseline="0" dirty="0" smtClean="0">
                <a:latin typeface="+mn-lt"/>
              </a:rPr>
              <a:t> box, enter </a:t>
            </a:r>
            <a:r>
              <a:rPr lang="en-US" sz="1200" b="1" baseline="0" dirty="0" smtClean="0">
                <a:latin typeface="+mn-lt"/>
              </a:rPr>
              <a:t>4 pt</a:t>
            </a:r>
            <a:r>
              <a:rPr lang="en-US" sz="1200" b="0" baseline="0" dirty="0" smtClean="0">
                <a:latin typeface="+mn-lt"/>
              </a:rPr>
              <a:t>.</a:t>
            </a:r>
          </a:p>
          <a:p>
            <a:pPr marL="685800" lvl="1" indent="-228600">
              <a:buFont typeface="Arial" pitchFamily="34" charset="0"/>
              <a:buChar char="•"/>
            </a:pPr>
            <a:r>
              <a:rPr lang="en-US" sz="1200" b="0" baseline="0" dirty="0" smtClean="0">
                <a:latin typeface="+mn-lt"/>
              </a:rPr>
              <a:t>In the </a:t>
            </a:r>
            <a:r>
              <a:rPr lang="en-US" sz="1200" b="1" baseline="0" dirty="0" smtClean="0">
                <a:latin typeface="+mn-lt"/>
              </a:rPr>
              <a:t>Angle</a:t>
            </a:r>
            <a:r>
              <a:rPr lang="en-US" sz="1200" b="0" baseline="0" dirty="0" smtClean="0">
                <a:latin typeface="+mn-lt"/>
              </a:rPr>
              <a:t> box, enter </a:t>
            </a:r>
            <a:r>
              <a:rPr lang="en-US" sz="1200" b="1" baseline="0" dirty="0" smtClean="0">
                <a:latin typeface="+mn-lt"/>
              </a:rPr>
              <a:t>90</a:t>
            </a:r>
            <a:r>
              <a:rPr lang="en-US" sz="1200" b="1" baseline="0" dirty="0" smtClean="0">
                <a:latin typeface="+mn-lt"/>
                <a:ea typeface="Verdana"/>
                <a:cs typeface="Verdana"/>
              </a:rPr>
              <a:t>°</a:t>
            </a:r>
            <a:r>
              <a:rPr lang="en-US" sz="1200" b="0" baseline="0" dirty="0" smtClean="0">
                <a:latin typeface="+mn-lt"/>
                <a:ea typeface="Verdana"/>
                <a:cs typeface="Verdana"/>
              </a:rPr>
              <a:t>.</a:t>
            </a:r>
          </a:p>
          <a:p>
            <a:pPr marL="685800" lvl="1" indent="-228600">
              <a:buFont typeface="Arial" pitchFamily="34" charset="0"/>
              <a:buChar char="•"/>
            </a:pPr>
            <a:r>
              <a:rPr lang="en-US" sz="1200" b="0" baseline="0" dirty="0" smtClean="0">
                <a:latin typeface="+mn-lt"/>
                <a:ea typeface="Verdana"/>
                <a:cs typeface="Verdana"/>
              </a:rPr>
              <a:t>In the </a:t>
            </a:r>
            <a:r>
              <a:rPr lang="en-US" sz="1200" b="1" baseline="0" dirty="0" smtClean="0">
                <a:latin typeface="+mn-lt"/>
                <a:ea typeface="Verdana"/>
                <a:cs typeface="Verdana"/>
              </a:rPr>
              <a:t>Distance</a:t>
            </a:r>
            <a:r>
              <a:rPr lang="en-US" sz="1200" b="0" baseline="0" dirty="0" smtClean="0">
                <a:latin typeface="+mn-lt"/>
                <a:ea typeface="Verdana"/>
                <a:cs typeface="Verdana"/>
              </a:rPr>
              <a:t> box, enter </a:t>
            </a:r>
            <a:r>
              <a:rPr lang="en-US" sz="1200" b="1" baseline="0" dirty="0" smtClean="0">
                <a:latin typeface="+mn-lt"/>
                <a:ea typeface="Verdana"/>
                <a:cs typeface="Verdana"/>
              </a:rPr>
              <a:t>3 pt</a:t>
            </a:r>
            <a:r>
              <a:rPr lang="en-US" sz="1200" b="0" baseline="0" dirty="0" smtClean="0">
                <a:latin typeface="+mn-lt"/>
                <a:ea typeface="Verdana"/>
                <a:cs typeface="Verdana"/>
              </a:rPr>
              <a:t>. </a:t>
            </a:r>
          </a:p>
          <a:p>
            <a:pPr marL="228600" indent="-228600">
              <a:buFont typeface="+mj-lt"/>
              <a:buAutoNum type="arabicPeriod"/>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a:t>
            </a:r>
            <a:r>
              <a:rPr lang="en-US" sz="1200" b="1" baseline="0" dirty="0" smtClean="0">
                <a:latin typeface="+mn-lt"/>
              </a:rPr>
              <a:t> 3-D</a:t>
            </a:r>
            <a:r>
              <a:rPr lang="en-US" sz="1200" baseline="0" dirty="0" smtClean="0">
                <a:latin typeface="+mn-lt"/>
              </a:rPr>
              <a:t> </a:t>
            </a:r>
            <a:r>
              <a:rPr lang="en-US" sz="1200" b="1" baseline="0" dirty="0" smtClean="0">
                <a:latin typeface="+mn-lt"/>
              </a:rPr>
              <a:t>Format</a:t>
            </a:r>
            <a:r>
              <a:rPr lang="en-US" sz="1200" b="0" baseline="0" dirty="0" smtClean="0">
                <a:latin typeface="+mn-lt"/>
              </a:rPr>
              <a:t> in the left pane. In the </a:t>
            </a:r>
            <a:r>
              <a:rPr lang="en-US" sz="1200" b="1" baseline="0" dirty="0" smtClean="0">
                <a:latin typeface="+mn-lt"/>
              </a:rPr>
              <a:t>3-D Format</a:t>
            </a:r>
            <a:r>
              <a:rPr lang="en-US" sz="1200" baseline="0" dirty="0" smtClean="0">
                <a:latin typeface="+mn-lt"/>
              </a:rPr>
              <a:t> pane, under </a:t>
            </a:r>
            <a:r>
              <a:rPr lang="en-US" sz="1200" b="1" baseline="0" dirty="0" smtClean="0">
                <a:latin typeface="+mn-lt"/>
              </a:rPr>
              <a:t>Bevel</a:t>
            </a:r>
            <a:r>
              <a:rPr lang="en-US" sz="1200" b="0" baseline="0" dirty="0" smtClean="0">
                <a:latin typeface="+mn-lt"/>
              </a:rPr>
              <a:t>,</a:t>
            </a:r>
            <a:r>
              <a:rPr lang="en-US" sz="1200" b="1" baseline="0" dirty="0" smtClean="0">
                <a:latin typeface="+mn-lt"/>
              </a:rPr>
              <a:t> </a:t>
            </a:r>
            <a:r>
              <a:rPr lang="en-US" sz="1200" b="0" baseline="0" dirty="0" smtClean="0">
                <a:latin typeface="+mn-lt"/>
              </a:rPr>
              <a:t>click the button next to </a:t>
            </a:r>
            <a:r>
              <a:rPr lang="en-US" sz="1200" b="1" baseline="0" dirty="0" smtClean="0">
                <a:latin typeface="+mn-lt"/>
              </a:rPr>
              <a:t>Top</a:t>
            </a:r>
            <a:r>
              <a:rPr lang="en-US" sz="1200" b="0" baseline="0" dirty="0" smtClean="0">
                <a:latin typeface="+mn-lt"/>
              </a:rPr>
              <a:t>, and then under </a:t>
            </a:r>
            <a:r>
              <a:rPr lang="en-US" sz="1200" b="1" baseline="0" dirty="0" smtClean="0">
                <a:latin typeface="+mn-lt"/>
              </a:rPr>
              <a:t>Bevel</a:t>
            </a:r>
            <a:r>
              <a:rPr lang="en-US" sz="1200" b="0" baseline="0" dirty="0" smtClean="0">
                <a:latin typeface="+mn-lt"/>
              </a:rPr>
              <a:t> click </a:t>
            </a:r>
            <a:r>
              <a:rPr lang="en-US" sz="1200" b="1" baseline="0" dirty="0" smtClean="0">
                <a:latin typeface="+mn-lt"/>
              </a:rPr>
              <a:t>Circle </a:t>
            </a:r>
            <a:r>
              <a:rPr lang="en-US" sz="1200" b="0" baseline="0" dirty="0" smtClean="0">
                <a:latin typeface="+mn-lt"/>
              </a:rPr>
              <a:t>(first row, first option from the left). Next to </a:t>
            </a:r>
            <a:r>
              <a:rPr lang="en-US" sz="1200" b="1" baseline="0" dirty="0" smtClean="0">
                <a:latin typeface="+mn-lt"/>
              </a:rPr>
              <a:t>Top</a:t>
            </a:r>
            <a:r>
              <a:rPr lang="en-US" sz="1200" b="0" baseline="0" dirty="0" smtClean="0">
                <a:latin typeface="+mn-lt"/>
              </a:rPr>
              <a:t>, in the </a:t>
            </a:r>
            <a:r>
              <a:rPr lang="en-US" sz="1200" b="1" baseline="0" dirty="0" smtClean="0">
                <a:latin typeface="+mn-lt"/>
              </a:rPr>
              <a:t>Width </a:t>
            </a:r>
            <a:r>
              <a:rPr lang="en-US" sz="1200" b="0" baseline="0" dirty="0" smtClean="0">
                <a:latin typeface="+mn-lt"/>
              </a:rPr>
              <a:t>box, enter </a:t>
            </a:r>
            <a:r>
              <a:rPr lang="en-US" sz="1200" b="1" baseline="0" dirty="0" smtClean="0">
                <a:latin typeface="+mn-lt"/>
              </a:rPr>
              <a:t>4 pt</a:t>
            </a:r>
            <a:r>
              <a:rPr lang="en-US" sz="1200" b="0" baseline="0" dirty="0" smtClean="0">
                <a:latin typeface="+mn-lt"/>
              </a:rPr>
              <a:t>, and in the </a:t>
            </a:r>
            <a:r>
              <a:rPr lang="en-US" sz="1200" b="1" baseline="0" dirty="0" smtClean="0">
                <a:latin typeface="+mn-lt"/>
              </a:rPr>
              <a:t>Height </a:t>
            </a:r>
            <a:r>
              <a:rPr lang="en-US" sz="1200" b="0" baseline="0" dirty="0" smtClean="0">
                <a:latin typeface="+mn-lt"/>
              </a:rPr>
              <a:t>box, enter </a:t>
            </a:r>
            <a:r>
              <a:rPr lang="en-US" sz="1200" b="1" baseline="0" dirty="0" smtClean="0">
                <a:latin typeface="+mn-lt"/>
              </a:rPr>
              <a:t>4 pt</a:t>
            </a:r>
            <a:r>
              <a:rPr lang="en-US" sz="1200" b="0" baseline="0" dirty="0" smtClean="0">
                <a:latin typeface="+mn-lt"/>
              </a:rPr>
              <a:t>.</a:t>
            </a:r>
            <a:endParaRPr lang="en-US" sz="1200"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select the text, and then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sz="1200" b="1" baseline="0" dirty="0" smtClean="0">
                <a:latin typeface="+mn-lt"/>
              </a:rPr>
              <a:t>Gill Sans MT </a:t>
            </a:r>
            <a:r>
              <a:rPr lang="en-US" sz="1200" b="1" baseline="0" dirty="0" err="1" smtClean="0">
                <a:latin typeface="+mn-lt"/>
              </a:rPr>
              <a:t>Cond</a:t>
            </a:r>
            <a:r>
              <a:rPr lang="en-US" sz="1200" b="1" i="0"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enter </a:t>
            </a:r>
            <a:r>
              <a:rPr lang="en-US" sz="1200" b="1" baseline="0" dirty="0" smtClean="0">
                <a:latin typeface="+mn-lt"/>
              </a:rPr>
              <a:t>26</a:t>
            </a:r>
            <a:r>
              <a:rPr lang="en-US" sz="1200" i="0" baseline="0" dirty="0" smtClean="0">
                <a:latin typeface="+mn-lt"/>
              </a:rPr>
              <a:t> in the </a:t>
            </a:r>
            <a:r>
              <a:rPr lang="en-US" sz="1200" b="1" i="0" baseline="0" dirty="0" smtClean="0">
                <a:latin typeface="+mn-lt"/>
              </a:rPr>
              <a:t>Font Size </a:t>
            </a:r>
            <a:r>
              <a:rPr lang="en-US" sz="1200" i="0" baseline="0" dirty="0" smtClean="0">
                <a:latin typeface="+mn-lt"/>
              </a:rPr>
              <a:t>box, click </a:t>
            </a:r>
            <a:r>
              <a:rPr lang="en-US" sz="1200" b="1" i="0" baseline="0" dirty="0" smtClean="0">
                <a:latin typeface="+mn-lt"/>
              </a:rPr>
              <a:t>Bold</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baseline="0" dirty="0" smtClean="0">
                <a:latin typeface="+mn-lt"/>
              </a:rPr>
              <a:t>White, Background 1, Darker 50% </a:t>
            </a:r>
            <a:r>
              <a:rPr lang="en-US" sz="1200" b="0" baseline="0" dirty="0" smtClean="0">
                <a:latin typeface="+mn-lt"/>
              </a:rPr>
              <a:t>(sixth row, first option from the left)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Center </a:t>
            </a:r>
            <a:r>
              <a:rPr lang="en-US" sz="1200" i="0" baseline="0" dirty="0" smtClean="0">
                <a:latin typeface="+mn-lt"/>
              </a:rPr>
              <a:t>to center the text in the text box.</a:t>
            </a:r>
          </a:p>
          <a:p>
            <a:pPr marL="228600" indent="-228600">
              <a:buFont typeface="+mj-lt"/>
              <a:buAutoNum type="arabicPeriod"/>
            </a:pPr>
            <a:r>
              <a:rPr lang="en-US" sz="1200" b="0" baseline="0" dirty="0" smtClean="0">
                <a:latin typeface="+mn-lt"/>
              </a:rPr>
              <a:t>Select the text box.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under </a:t>
            </a:r>
            <a:r>
              <a:rPr lang="en-US" sz="1200" b="1" baseline="0" dirty="0" smtClean="0">
                <a:latin typeface="+mn-lt"/>
              </a:rPr>
              <a:t>Paste</a:t>
            </a:r>
            <a:r>
              <a:rPr lang="en-US" sz="1200" b="0" baseline="0" dirty="0" smtClean="0">
                <a:latin typeface="+mn-lt"/>
              </a:rPr>
              <a:t>, and then click</a:t>
            </a:r>
            <a:r>
              <a:rPr lang="en-US" sz="1200" baseline="0" dirty="0" smtClean="0">
                <a:latin typeface="+mn-lt"/>
              </a:rPr>
              <a:t> </a:t>
            </a:r>
            <a:r>
              <a:rPr lang="en-US" sz="1200" b="1" baseline="0" dirty="0" smtClean="0">
                <a:latin typeface="+mn-lt"/>
              </a:rPr>
              <a:t>Duplicate</a:t>
            </a:r>
            <a:r>
              <a:rPr lang="en-US" sz="1200" baseline="0" dirty="0" smtClean="0">
                <a:latin typeface="+mn-lt"/>
              </a:rPr>
              <a:t>. Repeat this process to create a total of three text boxes.</a:t>
            </a:r>
          </a:p>
          <a:p>
            <a:pPr marL="228600" indent="-228600">
              <a:buFont typeface="+mj-lt"/>
              <a:buAutoNum type="arabicPeriod"/>
            </a:pPr>
            <a:r>
              <a:rPr lang="en-US" sz="1200" b="0" baseline="0" dirty="0" smtClean="0">
                <a:latin typeface="+mn-lt"/>
              </a:rPr>
              <a:t>Click in each of the two duplicate text boxes, and then edit the text.</a:t>
            </a:r>
          </a:p>
          <a:p>
            <a:pPr marL="228600" indent="-228600">
              <a:buFont typeface="+mj-lt"/>
              <a:buAutoNum type="arabicPeriod"/>
            </a:pPr>
            <a:r>
              <a:rPr lang="en-US" sz="1200" b="0" baseline="0" dirty="0" smtClean="0">
                <a:latin typeface="+mn-lt"/>
              </a:rPr>
              <a:t>Drag the text boxes onto the chevron shape to form a row. </a:t>
            </a:r>
          </a:p>
          <a:p>
            <a:pPr marL="228600" indent="-228600">
              <a:buFont typeface="+mj-lt"/>
              <a:buAutoNum type="arabicPeriod"/>
            </a:pPr>
            <a:r>
              <a:rPr lang="en-US" sz="1200" b="0" baseline="0" dirty="0" smtClean="0">
                <a:latin typeface="+mn-lt"/>
              </a:rPr>
              <a:t>Press CTRL+A to select all the objects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Align</a:t>
            </a:r>
            <a:r>
              <a:rPr lang="en-US" sz="1200" baseline="0" dirty="0" smtClean="0">
                <a:latin typeface="+mn-lt"/>
              </a:rPr>
              <a:t> </a:t>
            </a:r>
            <a:r>
              <a:rPr lang="en-US" sz="1200" b="1" baseline="0" dirty="0" smtClean="0">
                <a:latin typeface="+mn-lt"/>
              </a:rPr>
              <a:t>Middle</a:t>
            </a:r>
            <a:r>
              <a:rPr lang="en-US" sz="1200" baseline="0" dirty="0" smtClean="0">
                <a:latin typeface="+mn-lt"/>
              </a:rPr>
              <a:t>.</a:t>
            </a:r>
          </a:p>
          <a:p>
            <a:pPr marL="228600" indent="-228600">
              <a:buFont typeface="+mj-lt"/>
              <a:buAutoNum type="arabicPeriod"/>
            </a:pPr>
            <a:r>
              <a:rPr lang="en-US" sz="1200" baseline="0" dirty="0" smtClean="0">
                <a:latin typeface="+mn-lt"/>
              </a:rPr>
              <a:t>Press and hold SHIFT, and then select all three text boxes. </a:t>
            </a:r>
            <a:r>
              <a:rPr lang="en-US" sz="1200" b="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0" baseline="0" dirty="0" smtClean="0">
                <a:latin typeface="+mn-lt"/>
              </a:rPr>
              <a:t>, point to </a:t>
            </a:r>
            <a:r>
              <a:rPr lang="en-US" sz="1200" b="1" baseline="0" dirty="0" smtClean="0">
                <a:latin typeface="+mn-lt"/>
              </a:rPr>
              <a:t>Align</a:t>
            </a:r>
            <a:r>
              <a:rPr lang="en-US" sz="1200" b="0" baseline="0" dirty="0" smtClean="0">
                <a:latin typeface="+mn-lt"/>
              </a:rPr>
              <a:t>, and then do the following:</a:t>
            </a:r>
          </a:p>
          <a:p>
            <a:pPr marL="685800" lvl="1" indent="-228600">
              <a:buFont typeface="+mj-lt"/>
              <a:buAutoNum type="arabicPeriod"/>
            </a:pPr>
            <a:r>
              <a:rPr lang="en-US" sz="1200" b="0" baseline="0" dirty="0" smtClean="0">
                <a:latin typeface="+mn-lt"/>
              </a:rPr>
              <a:t>Click </a:t>
            </a:r>
            <a:r>
              <a:rPr lang="en-US" sz="1200" b="1" baseline="0" dirty="0" smtClean="0">
                <a:latin typeface="+mn-lt"/>
              </a:rPr>
              <a:t>Align to Slide</a:t>
            </a:r>
            <a:r>
              <a:rPr lang="en-US" sz="1200" b="0" baseline="0" dirty="0" smtClean="0">
                <a:latin typeface="+mn-lt"/>
              </a:rPr>
              <a:t>.</a:t>
            </a:r>
            <a:endParaRPr lang="en-US" sz="1200" b="1" baseline="0" dirty="0" smtClean="0">
              <a:latin typeface="+mn-lt"/>
            </a:endParaRPr>
          </a:p>
          <a:p>
            <a:pPr marL="685800" lvl="1" indent="-228600">
              <a:buFont typeface="+mj-lt"/>
              <a:buAutoNum type="arabicPeriod"/>
            </a:pPr>
            <a:r>
              <a:rPr lang="en-US" sz="1200" b="0" baseline="0" dirty="0" smtClean="0">
                <a:latin typeface="+mn-lt"/>
              </a:rPr>
              <a:t>Click</a:t>
            </a:r>
            <a:r>
              <a:rPr lang="en-US" sz="1200" baseline="0" dirty="0" smtClean="0">
                <a:latin typeface="+mn-lt"/>
              </a:rPr>
              <a:t> </a:t>
            </a:r>
            <a:r>
              <a:rPr lang="en-US" sz="1200" b="1" baseline="0" dirty="0" smtClean="0">
                <a:latin typeface="+mn-lt"/>
              </a:rPr>
              <a:t>Distribute</a:t>
            </a:r>
            <a:r>
              <a:rPr lang="en-US" sz="1200" baseline="0" dirty="0" smtClean="0">
                <a:latin typeface="+mn-lt"/>
              </a:rPr>
              <a:t> </a:t>
            </a:r>
            <a:r>
              <a:rPr lang="en-US" sz="1200" b="1" baseline="0" dirty="0" smtClean="0">
                <a:latin typeface="+mn-lt"/>
              </a:rPr>
              <a:t>Horizontally</a:t>
            </a:r>
            <a:r>
              <a:rPr lang="en-US" sz="1200" b="0" baseline="0" dirty="0" smtClean="0">
                <a:latin typeface="+mn-lt"/>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click </a:t>
            </a:r>
            <a:r>
              <a:rPr lang="en-US" sz="1200" b="1" baseline="0" dirty="0" smtClean="0">
                <a:latin typeface="+mn-lt"/>
              </a:rPr>
              <a:t>More</a:t>
            </a:r>
            <a:r>
              <a:rPr lang="en-US" sz="1200" b="0" baseline="0" dirty="0" smtClean="0">
                <a:latin typeface="+mn-lt"/>
              </a:rPr>
              <a:t>, and then</a:t>
            </a:r>
            <a:r>
              <a:rPr lang="en-US" sz="1200" baseline="0" dirty="0" smtClean="0">
                <a:latin typeface="+mn-lt"/>
              </a:rPr>
              <a:t> under </a:t>
            </a:r>
            <a:r>
              <a:rPr lang="en-US" sz="1200" b="1" baseline="0" dirty="0" smtClean="0">
                <a:latin typeface="+mn-lt"/>
              </a:rPr>
              <a:t>Push</a:t>
            </a:r>
            <a:r>
              <a:rPr lang="en-US" sz="1200" baseline="0" dirty="0" smtClean="0">
                <a:latin typeface="+mn-lt"/>
              </a:rPr>
              <a:t> </a:t>
            </a:r>
            <a:r>
              <a:rPr lang="en-US" sz="1200" b="1" baseline="0" dirty="0" smtClean="0">
                <a:latin typeface="+mn-lt"/>
              </a:rPr>
              <a:t>and Cover </a:t>
            </a:r>
            <a:r>
              <a:rPr lang="en-US" sz="1200" b="0" baseline="0" dirty="0" smtClean="0">
                <a:latin typeface="+mn-lt"/>
              </a:rPr>
              <a:t>click</a:t>
            </a:r>
            <a:r>
              <a:rPr lang="en-US" sz="1200" baseline="0" dirty="0" smtClean="0">
                <a:latin typeface="+mn-lt"/>
              </a:rPr>
              <a:t> </a:t>
            </a:r>
            <a:r>
              <a:rPr lang="en-US" sz="1200" b="1" baseline="0" dirty="0" smtClean="0">
                <a:latin typeface="+mn-lt"/>
              </a:rPr>
              <a:t>Push</a:t>
            </a:r>
            <a:r>
              <a:rPr lang="en-US" sz="1200" baseline="0" dirty="0" smtClean="0">
                <a:latin typeface="+mn-lt"/>
              </a:rPr>
              <a:t> </a:t>
            </a:r>
            <a:r>
              <a:rPr lang="en-US" sz="1200" b="1" baseline="0" dirty="0" smtClean="0">
                <a:latin typeface="+mn-lt"/>
              </a:rPr>
              <a:t>Left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Transitions</a:t>
            </a:r>
            <a:r>
              <a:rPr lang="en-US" sz="1200" baseline="0" dirty="0" smtClean="0">
                <a:latin typeface="+mn-lt"/>
              </a:rPr>
              <a:t> </a:t>
            </a:r>
            <a:r>
              <a:rPr lang="en-US" sz="1200" b="1" baseline="0" dirty="0" smtClean="0">
                <a:latin typeface="+mn-lt"/>
              </a:rPr>
              <a:t>to</a:t>
            </a:r>
            <a:r>
              <a:rPr lang="en-US" sz="1200" baseline="0" dirty="0" smtClean="0">
                <a:latin typeface="+mn-lt"/>
              </a:rPr>
              <a:t> </a:t>
            </a:r>
            <a:r>
              <a:rPr lang="en-US" sz="1200" b="1" baseline="0" dirty="0" smtClean="0">
                <a:latin typeface="+mn-lt"/>
              </a:rPr>
              <a:t>This</a:t>
            </a:r>
            <a:r>
              <a:rPr lang="en-US" sz="1200" baseline="0" dirty="0" smtClean="0">
                <a:latin typeface="+mn-lt"/>
              </a:rPr>
              <a:t> </a:t>
            </a:r>
            <a:r>
              <a:rPr lang="en-US" sz="1200" b="1" baseline="0" dirty="0" smtClean="0">
                <a:latin typeface="+mn-lt"/>
              </a:rPr>
              <a:t>Slide</a:t>
            </a:r>
            <a:r>
              <a:rPr lang="en-US" sz="1200" baseline="0" dirty="0" smtClean="0">
                <a:latin typeface="+mn-lt"/>
              </a:rPr>
              <a:t> group, in the </a:t>
            </a:r>
            <a:r>
              <a:rPr lang="en-US" sz="1200" b="1" baseline="0" dirty="0" smtClean="0">
                <a:latin typeface="+mn-lt"/>
              </a:rPr>
              <a:t>Transition Speed </a:t>
            </a:r>
            <a:r>
              <a:rPr lang="en-US" sz="1200" b="0" baseline="0" dirty="0" smtClean="0">
                <a:latin typeface="+mn-lt"/>
              </a:rPr>
              <a:t>list, select </a:t>
            </a:r>
            <a:r>
              <a:rPr lang="en-US" sz="1200" b="1" baseline="0" dirty="0" smtClean="0">
                <a:latin typeface="+mn-lt"/>
              </a:rPr>
              <a:t>Slow</a:t>
            </a:r>
            <a:r>
              <a:rPr lang="en-US" sz="1200" b="0" baseline="0" dirty="0" smtClean="0">
                <a:latin typeface="+mn-lt"/>
              </a:rPr>
              <a:t>.</a:t>
            </a:r>
          </a:p>
          <a:p>
            <a:pPr marL="228600" indent="-228600">
              <a:buFont typeface="+mj-lt"/>
              <a:buNone/>
            </a:pPr>
            <a:endParaRPr lang="en-US" sz="1200" b="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4E4FB4BA-A3D3-4054-A0B3-1F4986FD63F2}" type="datetimeFigureOut">
              <a:rPr lang="sl-SI" smtClean="0"/>
              <a:pPr/>
              <a:t>21.6.2011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4E4FB4BA-A3D3-4054-A0B3-1F4986FD63F2}" type="datetimeFigureOut">
              <a:rPr lang="sl-SI" smtClean="0"/>
              <a:pPr/>
              <a:t>21.6.2011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4E4FB4BA-A3D3-4054-A0B3-1F4986FD63F2}" type="datetimeFigureOut">
              <a:rPr lang="sl-SI" smtClean="0"/>
              <a:pPr/>
              <a:t>21.6.2011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4E4FB4BA-A3D3-4054-A0B3-1F4986FD63F2}" type="datetimeFigureOut">
              <a:rPr lang="sl-SI" smtClean="0"/>
              <a:pPr/>
              <a:t>21.6.2011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FB4BA-A3D3-4054-A0B3-1F4986FD63F2}" type="datetimeFigureOut">
              <a:rPr lang="sl-SI" smtClean="0"/>
              <a:pPr/>
              <a:t>21.6.2011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4E4FB4BA-A3D3-4054-A0B3-1F4986FD63F2}" type="datetimeFigureOut">
              <a:rPr lang="sl-SI" smtClean="0"/>
              <a:pPr/>
              <a:t>21.6.2011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4E4FB4BA-A3D3-4054-A0B3-1F4986FD63F2}" type="datetimeFigureOut">
              <a:rPr lang="sl-SI" smtClean="0"/>
              <a:pPr/>
              <a:t>21.6.2011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4E4FB4BA-A3D3-4054-A0B3-1F4986FD63F2}" type="datetimeFigureOut">
              <a:rPr lang="sl-SI" smtClean="0"/>
              <a:pPr/>
              <a:t>21.6.2011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FB4BA-A3D3-4054-A0B3-1F4986FD63F2}" type="datetimeFigureOut">
              <a:rPr lang="sl-SI" smtClean="0"/>
              <a:pPr/>
              <a:t>21.6.2011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FB4BA-A3D3-4054-A0B3-1F4986FD63F2}" type="datetimeFigureOut">
              <a:rPr lang="sl-SI" smtClean="0"/>
              <a:pPr/>
              <a:t>21.6.2011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FB4BA-A3D3-4054-A0B3-1F4986FD63F2}" type="datetimeFigureOut">
              <a:rPr lang="sl-SI" smtClean="0"/>
              <a:pPr/>
              <a:t>21.6.2011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716891B-A485-4D27-8701-81F3814630DA}" type="slidenum">
              <a:rPr lang="sl-SI" smtClean="0"/>
              <a:pPr/>
              <a:t>‹#›</a:t>
            </a:fld>
            <a:endParaRPr lang="sl-SI"/>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FB4BA-A3D3-4054-A0B3-1F4986FD63F2}" type="datetimeFigureOut">
              <a:rPr lang="sl-SI" smtClean="0"/>
              <a:pPr/>
              <a:t>21.6.2011</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6891B-A485-4D27-8701-81F3814630DA}"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jpe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jpeg"/><Relationship Id="rId10"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28.png"/><Relationship Id="rId12"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03-StefanMasterPresJune2011.pptx" TargetMode="Externa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14.png"/><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file:///L:\$Produkti\34%20-%20TRIO%20Datacom\2%20Prezentacije\PPT%20Altens\GZS%20junij%202011\3MEGA.wav" TargetMode="External"/><Relationship Id="rId6" Type="http://schemas.openxmlformats.org/officeDocument/2006/relationships/image" Target="../media/image13.png"/><Relationship Id="rId11" Type="http://schemas.openxmlformats.org/officeDocument/2006/relationships/image" Target="../media/image23.jpe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6.wmf"/></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17.wmf"/><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25.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ltens Logo" descr="ALTENS s podpisom_600x130.png"/>
          <p:cNvPicPr>
            <a:picLocks noChangeAspect="1"/>
          </p:cNvPicPr>
          <p:nvPr/>
        </p:nvPicPr>
        <p:blipFill>
          <a:blip r:embed="rId2" cstate="print"/>
          <a:stretch>
            <a:fillRect/>
          </a:stretch>
        </p:blipFill>
        <p:spPr>
          <a:xfrm>
            <a:off x="827584" y="2132856"/>
            <a:ext cx="2118928" cy="459100"/>
          </a:xfrm>
          <a:prstGeom prst="rect">
            <a:avLst/>
          </a:prstGeom>
        </p:spPr>
      </p:pic>
      <p:sp>
        <p:nvSpPr>
          <p:cNvPr id="3" name="Subtitle 2"/>
          <p:cNvSpPr>
            <a:spLocks noGrp="1"/>
          </p:cNvSpPr>
          <p:nvPr>
            <p:ph type="subTitle" idx="1"/>
          </p:nvPr>
        </p:nvSpPr>
        <p:spPr>
          <a:xfrm>
            <a:off x="755576" y="2636912"/>
            <a:ext cx="2520280" cy="936104"/>
          </a:xfrm>
        </p:spPr>
        <p:txBody>
          <a:bodyPr>
            <a:noAutofit/>
          </a:bodyPr>
          <a:lstStyle/>
          <a:p>
            <a:pPr algn="l"/>
            <a:r>
              <a:rPr lang="sl-SI" dirty="0" smtClean="0">
                <a:solidFill>
                  <a:schemeClr val="tx2">
                    <a:lumMod val="60000"/>
                    <a:lumOff val="40000"/>
                  </a:schemeClr>
                </a:solidFill>
              </a:rPr>
              <a:t>Darko Lestan</a:t>
            </a:r>
          </a:p>
          <a:p>
            <a:pPr lvl="0" algn="l"/>
            <a:r>
              <a:rPr lang="sl-SI" sz="1600" b="1" dirty="0" smtClean="0">
                <a:solidFill>
                  <a:schemeClr val="tx1"/>
                </a:solidFill>
              </a:rPr>
              <a:t>Direktor</a:t>
            </a:r>
            <a:endParaRPr lang="sl-SI" sz="1600" dirty="0" smtClean="0">
              <a:solidFill>
                <a:schemeClr val="tx1"/>
              </a:solidFill>
            </a:endParaRPr>
          </a:p>
          <a:p>
            <a:pPr algn="l"/>
            <a:endParaRPr lang="sl-SI" dirty="0" smtClean="0">
              <a:solidFill>
                <a:schemeClr val="tx2">
                  <a:lumMod val="60000"/>
                  <a:lumOff val="40000"/>
                </a:schemeClr>
              </a:solidFill>
            </a:endParaRPr>
          </a:p>
        </p:txBody>
      </p:sp>
      <p:sp>
        <p:nvSpPr>
          <p:cNvPr id="7" name="Title 6"/>
          <p:cNvSpPr>
            <a:spLocks noGrp="1"/>
          </p:cNvSpPr>
          <p:nvPr>
            <p:ph type="ctrTitle"/>
          </p:nvPr>
        </p:nvSpPr>
        <p:spPr>
          <a:xfrm>
            <a:off x="1763688" y="116632"/>
            <a:ext cx="5112568" cy="864096"/>
          </a:xfrm>
        </p:spPr>
        <p:txBody>
          <a:bodyPr/>
          <a:lstStyle/>
          <a:p>
            <a:r>
              <a:rPr lang="sl-SI" b="1" dirty="0" smtClean="0">
                <a:solidFill>
                  <a:schemeClr val="tx2">
                    <a:lumMod val="60000"/>
                    <a:lumOff val="40000"/>
                  </a:schemeClr>
                </a:solidFill>
              </a:rPr>
              <a:t>Dobrodošli!</a:t>
            </a:r>
            <a:endParaRPr lang="sl-SI" b="1" dirty="0">
              <a:solidFill>
                <a:schemeClr val="tx2">
                  <a:lumMod val="60000"/>
                  <a:lumOff val="40000"/>
                </a:schemeClr>
              </a:solidFill>
            </a:endParaRPr>
          </a:p>
        </p:txBody>
      </p:sp>
      <p:pic>
        <p:nvPicPr>
          <p:cNvPr id="20" name="Nu-Lec stikala" descr="Nulec stikala.png"/>
          <p:cNvPicPr>
            <a:picLocks noChangeAspect="1"/>
          </p:cNvPicPr>
          <p:nvPr/>
        </p:nvPicPr>
        <p:blipFill>
          <a:blip r:embed="rId3" cstate="print"/>
          <a:stretch>
            <a:fillRect/>
          </a:stretch>
        </p:blipFill>
        <p:spPr>
          <a:xfrm>
            <a:off x="3325038" y="1916832"/>
            <a:ext cx="4755397" cy="4032448"/>
          </a:xfrm>
          <a:prstGeom prst="rect">
            <a:avLst/>
          </a:prstGeom>
        </p:spPr>
      </p:pic>
      <p:pic>
        <p:nvPicPr>
          <p:cNvPr id="21" name="Nu-Lec ADVC" descr="Nulec ADVC.png"/>
          <p:cNvPicPr>
            <a:picLocks noChangeAspect="1"/>
          </p:cNvPicPr>
          <p:nvPr/>
        </p:nvPicPr>
        <p:blipFill>
          <a:blip r:embed="rId4" cstate="print"/>
          <a:stretch>
            <a:fillRect/>
          </a:stretch>
        </p:blipFill>
        <p:spPr>
          <a:xfrm>
            <a:off x="3923928" y="1772816"/>
            <a:ext cx="4327309" cy="4284558"/>
          </a:xfrm>
          <a:prstGeom prst="rect">
            <a:avLst/>
          </a:prstGeom>
        </p:spPr>
      </p:pic>
      <p:pic>
        <p:nvPicPr>
          <p:cNvPr id="22" name="Nu-Lec instalacija" descr="Nu-Lec instalacija.jpg"/>
          <p:cNvPicPr>
            <a:picLocks noChangeAspect="1"/>
          </p:cNvPicPr>
          <p:nvPr/>
        </p:nvPicPr>
        <p:blipFill>
          <a:blip r:embed="rId5" cstate="print"/>
          <a:stretch>
            <a:fillRect/>
          </a:stretch>
        </p:blipFill>
        <p:spPr>
          <a:xfrm>
            <a:off x="4067945" y="908720"/>
            <a:ext cx="3820824" cy="5707651"/>
          </a:xfrm>
          <a:prstGeom prst="rect">
            <a:avLst/>
          </a:prstGeom>
        </p:spPr>
      </p:pic>
      <p:pic>
        <p:nvPicPr>
          <p:cNvPr id="1027" name="Wavecom"/>
          <p:cNvPicPr>
            <a:picLocks noChangeAspect="1" noChangeArrowheads="1"/>
          </p:cNvPicPr>
          <p:nvPr/>
        </p:nvPicPr>
        <p:blipFill>
          <a:blip r:embed="rId6" cstate="print"/>
          <a:srcRect/>
          <a:stretch>
            <a:fillRect/>
          </a:stretch>
        </p:blipFill>
        <p:spPr bwMode="auto">
          <a:xfrm>
            <a:off x="4427984" y="2276872"/>
            <a:ext cx="2962300" cy="2369840"/>
          </a:xfrm>
          <a:prstGeom prst="rect">
            <a:avLst/>
          </a:prstGeom>
          <a:noFill/>
          <a:ln w="9525">
            <a:noFill/>
            <a:miter lim="800000"/>
            <a:headEnd/>
            <a:tailEnd/>
          </a:ln>
        </p:spPr>
      </p:pic>
      <p:pic>
        <p:nvPicPr>
          <p:cNvPr id="9" name="ACE3600"/>
          <p:cNvPicPr>
            <a:picLocks noChangeAspect="1" noChangeArrowheads="1"/>
          </p:cNvPicPr>
          <p:nvPr/>
        </p:nvPicPr>
        <p:blipFill>
          <a:blip r:embed="rId7" cstate="print"/>
          <a:srcRect/>
          <a:stretch>
            <a:fillRect/>
          </a:stretch>
        </p:blipFill>
        <p:spPr bwMode="auto">
          <a:xfrm>
            <a:off x="3995936" y="1772816"/>
            <a:ext cx="4104456" cy="3993062"/>
          </a:xfrm>
          <a:prstGeom prst="rect">
            <a:avLst/>
          </a:prstGeom>
          <a:noFill/>
          <a:ln w="9525">
            <a:noFill/>
            <a:miter lim="800000"/>
            <a:headEnd/>
            <a:tailEnd/>
          </a:ln>
        </p:spPr>
      </p:pic>
      <p:pic>
        <p:nvPicPr>
          <p:cNvPr id="1029" name="GM360"/>
          <p:cNvPicPr>
            <a:picLocks noChangeAspect="1" noChangeArrowheads="1"/>
          </p:cNvPicPr>
          <p:nvPr/>
        </p:nvPicPr>
        <p:blipFill>
          <a:blip r:embed="rId8" cstate="print"/>
          <a:srcRect/>
          <a:stretch>
            <a:fillRect/>
          </a:stretch>
        </p:blipFill>
        <p:spPr bwMode="auto">
          <a:xfrm>
            <a:off x="6804248" y="685494"/>
            <a:ext cx="2010491" cy="115603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1000"/>
                                        <p:tgtEl>
                                          <p:spTgt spid="1027"/>
                                        </p:tgtEl>
                                      </p:cBhvr>
                                    </p:animEffec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APE complete white"/>
          <p:cNvPicPr>
            <a:picLocks noChangeAspect="1" noChangeArrowheads="1"/>
          </p:cNvPicPr>
          <p:nvPr/>
        </p:nvPicPr>
        <p:blipFill>
          <a:blip r:embed="rId3" cstate="print"/>
          <a:srcRect/>
          <a:stretch>
            <a:fillRect/>
          </a:stretch>
        </p:blipFill>
        <p:spPr bwMode="auto">
          <a:xfrm rot="152055">
            <a:off x="7131983" y="4981317"/>
            <a:ext cx="1848811" cy="1836707"/>
          </a:xfrm>
          <a:prstGeom prst="rect">
            <a:avLst/>
          </a:prstGeom>
          <a:noFill/>
          <a:ln w="9525">
            <a:noFill/>
            <a:miter lim="800000"/>
            <a:headEnd/>
            <a:tailEnd/>
          </a:ln>
        </p:spPr>
      </p:pic>
      <p:cxnSp>
        <p:nvCxnSpPr>
          <p:cNvPr id="14" name="Straight Arrow Connector 13"/>
          <p:cNvCxnSpPr>
            <a:stCxn id="9" idx="0"/>
            <a:endCxn id="46" idx="2"/>
          </p:cNvCxnSpPr>
          <p:nvPr/>
        </p:nvCxnSpPr>
        <p:spPr>
          <a:xfrm rot="16200000" flipV="1">
            <a:off x="7816678" y="4701898"/>
            <a:ext cx="545103" cy="15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4"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5"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5"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9" name="Straight Arrow Connector 58"/>
          <p:cNvCxnSpPr/>
          <p:nvPr/>
        </p:nvCxnSpPr>
        <p:spPr>
          <a:xfrm rot="5400000" flipH="1" flipV="1">
            <a:off x="215516" y="3465004"/>
            <a:ext cx="151216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971600" y="4221088"/>
            <a:ext cx="3024336" cy="1588"/>
          </a:xfrm>
          <a:prstGeom prst="straightConnector1">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ACE3600"/>
          <p:cNvPicPr>
            <a:picLocks noChangeAspect="1" noChangeArrowheads="1"/>
          </p:cNvPicPr>
          <p:nvPr/>
        </p:nvPicPr>
        <p:blipFill>
          <a:blip r:embed="rId7" cstate="print"/>
          <a:srcRect/>
          <a:stretch>
            <a:fillRect/>
          </a:stretch>
        </p:blipFill>
        <p:spPr bwMode="auto">
          <a:xfrm>
            <a:off x="539552" y="1916832"/>
            <a:ext cx="754230" cy="733761"/>
          </a:xfrm>
          <a:prstGeom prst="rect">
            <a:avLst/>
          </a:prstGeom>
          <a:noFill/>
          <a:ln w="9525">
            <a:noFill/>
            <a:miter lim="800000"/>
            <a:headEnd/>
            <a:tailEnd/>
          </a:ln>
        </p:spPr>
      </p:pic>
      <p:cxnSp>
        <p:nvCxnSpPr>
          <p:cNvPr id="72" name="Straight Connector 71"/>
          <p:cNvCxnSpPr>
            <a:stCxn id="68" idx="0"/>
            <a:endCxn id="1029" idx="2"/>
          </p:cNvCxnSpPr>
          <p:nvPr/>
        </p:nvCxnSpPr>
        <p:spPr>
          <a:xfrm rot="5400000" flipH="1" flipV="1">
            <a:off x="738019" y="1735440"/>
            <a:ext cx="360040" cy="274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35"/>
          <p:cNvGrpSpPr/>
          <p:nvPr/>
        </p:nvGrpSpPr>
        <p:grpSpPr>
          <a:xfrm>
            <a:off x="7452320" y="2996952"/>
            <a:ext cx="1258286" cy="1440160"/>
            <a:chOff x="7452320" y="2996952"/>
            <a:chExt cx="1258286" cy="1440160"/>
          </a:xfrm>
        </p:grpSpPr>
        <p:pic>
          <p:nvPicPr>
            <p:cNvPr id="46" name="ACE3600"/>
            <p:cNvPicPr>
              <a:picLocks noChangeAspect="1" noChangeArrowheads="1"/>
            </p:cNvPicPr>
            <p:nvPr/>
          </p:nvPicPr>
          <p:blipFill>
            <a:blip r:embed="rId7" cstate="print"/>
            <a:srcRect/>
            <a:stretch>
              <a:fillRect/>
            </a:stretch>
          </p:blipFill>
          <p:spPr bwMode="auto">
            <a:xfrm>
              <a:off x="7452320" y="3212976"/>
              <a:ext cx="1258286" cy="1224136"/>
            </a:xfrm>
            <a:prstGeom prst="rect">
              <a:avLst/>
            </a:prstGeom>
            <a:noFill/>
            <a:ln w="9525">
              <a:noFill/>
              <a:miter lim="800000"/>
              <a:headEnd/>
              <a:tailEnd/>
            </a:ln>
          </p:spPr>
        </p:pic>
        <p:pic>
          <p:nvPicPr>
            <p:cNvPr id="34" name="GM360"/>
            <p:cNvPicPr>
              <a:picLocks noChangeAspect="1" noChangeArrowheads="1"/>
            </p:cNvPicPr>
            <p:nvPr/>
          </p:nvPicPr>
          <p:blipFill>
            <a:blip r:embed="rId8" cstate="print"/>
            <a:srcRect/>
            <a:stretch>
              <a:fillRect/>
            </a:stretch>
          </p:blipFill>
          <p:spPr bwMode="auto">
            <a:xfrm>
              <a:off x="7524328" y="2996952"/>
              <a:ext cx="1156429" cy="544707"/>
            </a:xfrm>
            <a:prstGeom prst="rect">
              <a:avLst/>
            </a:prstGeom>
            <a:noFill/>
            <a:ln w="9525">
              <a:noFill/>
              <a:miter lim="800000"/>
              <a:headEnd/>
              <a:tailEnd/>
            </a:ln>
          </p:spPr>
        </p:pic>
      </p:grpSp>
      <p:sp>
        <p:nvSpPr>
          <p:cNvPr id="37" name="TextBox 36"/>
          <p:cNvSpPr txBox="1"/>
          <p:nvPr/>
        </p:nvSpPr>
        <p:spPr>
          <a:xfrm>
            <a:off x="3707904" y="1268760"/>
            <a:ext cx="1800200" cy="830997"/>
          </a:xfrm>
          <a:prstGeom prst="rect">
            <a:avLst/>
          </a:prstGeom>
          <a:noFill/>
        </p:spPr>
        <p:txBody>
          <a:bodyPr wrap="square" rtlCol="0">
            <a:spAutoFit/>
          </a:bodyPr>
          <a:lstStyle/>
          <a:p>
            <a:pPr algn="ctr"/>
            <a:r>
              <a:rPr lang="sl-SI" sz="2400" b="1" dirty="0" smtClean="0">
                <a:solidFill>
                  <a:schemeClr val="tx1">
                    <a:lumMod val="50000"/>
                    <a:lumOff val="50000"/>
                  </a:schemeClr>
                </a:solidFill>
              </a:rPr>
              <a:t>UHF, VHF</a:t>
            </a:r>
          </a:p>
          <a:p>
            <a:pPr algn="ctr"/>
            <a:r>
              <a:rPr lang="sl-SI" sz="2400" dirty="0" smtClean="0">
                <a:solidFill>
                  <a:srgbClr val="00B0F0"/>
                </a:solidFill>
              </a:rPr>
              <a:t>MDLC</a:t>
            </a:r>
          </a:p>
        </p:txBody>
      </p:sp>
      <p:pic>
        <p:nvPicPr>
          <p:cNvPr id="2051" name="Picture 3"/>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3995936" y="2132856"/>
            <a:ext cx="1058469" cy="2376264"/>
          </a:xfrm>
          <a:prstGeom prst="rect">
            <a:avLst/>
          </a:prstGeom>
          <a:noFill/>
          <a:ln w="9525">
            <a:noFill/>
            <a:miter lim="800000"/>
            <a:headEnd/>
            <a:tailEnd/>
          </a:ln>
        </p:spPr>
      </p:pic>
      <p:cxnSp>
        <p:nvCxnSpPr>
          <p:cNvPr id="57" name="Straight Arrow Connector 56"/>
          <p:cNvCxnSpPr>
            <a:stCxn id="34" idx="1"/>
          </p:cNvCxnSpPr>
          <p:nvPr/>
        </p:nvCxnSpPr>
        <p:spPr>
          <a:xfrm rot="10800000">
            <a:off x="4932040" y="2420888"/>
            <a:ext cx="2592288" cy="848418"/>
          </a:xfrm>
          <a:prstGeom prst="straightConnector1">
            <a:avLst/>
          </a:prstGeom>
          <a:ln w="28575">
            <a:solidFill>
              <a:srgbClr val="00B0F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215516" y="3465004"/>
            <a:ext cx="151216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971600" y="4221088"/>
            <a:ext cx="2160240" cy="1588"/>
          </a:xfrm>
          <a:prstGeom prst="straightConnector1">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10" cstate="print"/>
          <a:srcRect/>
          <a:stretch>
            <a:fillRect/>
          </a:stretch>
        </p:blipFill>
        <p:spPr bwMode="auto">
          <a:xfrm>
            <a:off x="3131840" y="4077072"/>
            <a:ext cx="884331" cy="52102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APE complete white"/>
          <p:cNvPicPr>
            <a:picLocks noChangeAspect="1" noChangeArrowheads="1"/>
          </p:cNvPicPr>
          <p:nvPr/>
        </p:nvPicPr>
        <p:blipFill>
          <a:blip r:embed="rId3" cstate="print"/>
          <a:srcRect/>
          <a:stretch>
            <a:fillRect/>
          </a:stretch>
        </p:blipFill>
        <p:spPr bwMode="auto">
          <a:xfrm rot="152055">
            <a:off x="7131983" y="4981317"/>
            <a:ext cx="1848811" cy="1836707"/>
          </a:xfrm>
          <a:prstGeom prst="rect">
            <a:avLst/>
          </a:prstGeom>
          <a:noFill/>
          <a:ln w="9525">
            <a:noFill/>
            <a:miter lim="800000"/>
            <a:headEnd/>
            <a:tailEnd/>
          </a:ln>
        </p:spPr>
      </p:pic>
      <p:cxnSp>
        <p:nvCxnSpPr>
          <p:cNvPr id="14" name="Straight Arrow Connector 13"/>
          <p:cNvCxnSpPr>
            <a:stCxn id="9" idx="0"/>
            <a:endCxn id="46" idx="2"/>
          </p:cNvCxnSpPr>
          <p:nvPr/>
        </p:nvCxnSpPr>
        <p:spPr>
          <a:xfrm rot="16200000" flipV="1">
            <a:off x="7816678" y="4701898"/>
            <a:ext cx="545103" cy="15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4"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5"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5"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9" name="Straight Arrow Connector 58"/>
          <p:cNvCxnSpPr/>
          <p:nvPr/>
        </p:nvCxnSpPr>
        <p:spPr>
          <a:xfrm rot="5400000" flipH="1" flipV="1">
            <a:off x="215516" y="3465004"/>
            <a:ext cx="151216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971600" y="4221088"/>
            <a:ext cx="3024336" cy="1588"/>
          </a:xfrm>
          <a:prstGeom prst="straightConnector1">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ACE3600"/>
          <p:cNvPicPr>
            <a:picLocks noChangeAspect="1" noChangeArrowheads="1"/>
          </p:cNvPicPr>
          <p:nvPr/>
        </p:nvPicPr>
        <p:blipFill>
          <a:blip r:embed="rId7" cstate="print"/>
          <a:srcRect/>
          <a:stretch>
            <a:fillRect/>
          </a:stretch>
        </p:blipFill>
        <p:spPr bwMode="auto">
          <a:xfrm>
            <a:off x="539552" y="1916832"/>
            <a:ext cx="754230" cy="733761"/>
          </a:xfrm>
          <a:prstGeom prst="rect">
            <a:avLst/>
          </a:prstGeom>
          <a:noFill/>
          <a:ln w="9525">
            <a:noFill/>
            <a:miter lim="800000"/>
            <a:headEnd/>
            <a:tailEnd/>
          </a:ln>
        </p:spPr>
      </p:pic>
      <p:cxnSp>
        <p:nvCxnSpPr>
          <p:cNvPr id="72" name="Straight Connector 71"/>
          <p:cNvCxnSpPr>
            <a:stCxn id="68" idx="0"/>
            <a:endCxn id="1029" idx="2"/>
          </p:cNvCxnSpPr>
          <p:nvPr/>
        </p:nvCxnSpPr>
        <p:spPr>
          <a:xfrm rot="5400000" flipH="1" flipV="1">
            <a:off x="738019" y="1735440"/>
            <a:ext cx="360040" cy="274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35"/>
          <p:cNvGrpSpPr/>
          <p:nvPr/>
        </p:nvGrpSpPr>
        <p:grpSpPr>
          <a:xfrm>
            <a:off x="7452320" y="2996952"/>
            <a:ext cx="1258286" cy="1440160"/>
            <a:chOff x="7452320" y="2996952"/>
            <a:chExt cx="1258286" cy="1440160"/>
          </a:xfrm>
        </p:grpSpPr>
        <p:pic>
          <p:nvPicPr>
            <p:cNvPr id="46" name="ACE3600"/>
            <p:cNvPicPr>
              <a:picLocks noChangeAspect="1" noChangeArrowheads="1"/>
            </p:cNvPicPr>
            <p:nvPr/>
          </p:nvPicPr>
          <p:blipFill>
            <a:blip r:embed="rId7" cstate="print"/>
            <a:srcRect/>
            <a:stretch>
              <a:fillRect/>
            </a:stretch>
          </p:blipFill>
          <p:spPr bwMode="auto">
            <a:xfrm>
              <a:off x="7452320" y="3212976"/>
              <a:ext cx="1258286" cy="1224136"/>
            </a:xfrm>
            <a:prstGeom prst="rect">
              <a:avLst/>
            </a:prstGeom>
            <a:noFill/>
            <a:ln w="9525">
              <a:noFill/>
              <a:miter lim="800000"/>
              <a:headEnd/>
              <a:tailEnd/>
            </a:ln>
          </p:spPr>
        </p:pic>
        <p:pic>
          <p:nvPicPr>
            <p:cNvPr id="34" name="GM360"/>
            <p:cNvPicPr>
              <a:picLocks noChangeAspect="1" noChangeArrowheads="1"/>
            </p:cNvPicPr>
            <p:nvPr/>
          </p:nvPicPr>
          <p:blipFill>
            <a:blip r:embed="rId8" cstate="print"/>
            <a:srcRect/>
            <a:stretch>
              <a:fillRect/>
            </a:stretch>
          </p:blipFill>
          <p:spPr bwMode="auto">
            <a:xfrm>
              <a:off x="7524328" y="2996952"/>
              <a:ext cx="1156429" cy="544707"/>
            </a:xfrm>
            <a:prstGeom prst="rect">
              <a:avLst/>
            </a:prstGeom>
            <a:noFill/>
            <a:ln w="9525">
              <a:noFill/>
              <a:miter lim="800000"/>
              <a:headEnd/>
              <a:tailEnd/>
            </a:ln>
          </p:spPr>
        </p:pic>
      </p:grpSp>
      <p:sp>
        <p:nvSpPr>
          <p:cNvPr id="37" name="TextBox 36"/>
          <p:cNvSpPr txBox="1"/>
          <p:nvPr/>
        </p:nvSpPr>
        <p:spPr>
          <a:xfrm>
            <a:off x="3707904" y="1268760"/>
            <a:ext cx="1800200" cy="830997"/>
          </a:xfrm>
          <a:prstGeom prst="rect">
            <a:avLst/>
          </a:prstGeom>
          <a:noFill/>
        </p:spPr>
        <p:txBody>
          <a:bodyPr wrap="square" rtlCol="0">
            <a:spAutoFit/>
          </a:bodyPr>
          <a:lstStyle/>
          <a:p>
            <a:pPr algn="ctr"/>
            <a:r>
              <a:rPr lang="sl-SI" sz="2400" b="1" dirty="0" smtClean="0">
                <a:solidFill>
                  <a:schemeClr val="tx1">
                    <a:lumMod val="50000"/>
                    <a:lumOff val="50000"/>
                  </a:schemeClr>
                </a:solidFill>
              </a:rPr>
              <a:t>UHF, VHF</a:t>
            </a:r>
          </a:p>
          <a:p>
            <a:pPr algn="ctr"/>
            <a:r>
              <a:rPr lang="sl-SI" sz="2400" dirty="0" smtClean="0">
                <a:solidFill>
                  <a:srgbClr val="00B0F0"/>
                </a:solidFill>
              </a:rPr>
              <a:t>MDLC</a:t>
            </a:r>
          </a:p>
        </p:txBody>
      </p:sp>
      <p:pic>
        <p:nvPicPr>
          <p:cNvPr id="2051" name="Picture 3"/>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3995936" y="2132856"/>
            <a:ext cx="1058469" cy="2376264"/>
          </a:xfrm>
          <a:prstGeom prst="rect">
            <a:avLst/>
          </a:prstGeom>
          <a:noFill/>
          <a:ln w="9525">
            <a:noFill/>
            <a:miter lim="800000"/>
            <a:headEnd/>
            <a:tailEnd/>
          </a:ln>
        </p:spPr>
      </p:pic>
      <p:cxnSp>
        <p:nvCxnSpPr>
          <p:cNvPr id="57" name="Straight Arrow Connector 56"/>
          <p:cNvCxnSpPr>
            <a:stCxn id="34" idx="1"/>
          </p:cNvCxnSpPr>
          <p:nvPr/>
        </p:nvCxnSpPr>
        <p:spPr>
          <a:xfrm rot="10800000">
            <a:off x="4932040" y="2420888"/>
            <a:ext cx="2592288" cy="848418"/>
          </a:xfrm>
          <a:prstGeom prst="straightConnector1">
            <a:avLst/>
          </a:prstGeom>
          <a:ln w="28575">
            <a:solidFill>
              <a:srgbClr val="00B0F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215516" y="3465004"/>
            <a:ext cx="151216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971600" y="4221088"/>
            <a:ext cx="2160240" cy="1588"/>
          </a:xfrm>
          <a:prstGeom prst="straightConnector1">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10" cstate="print"/>
          <a:srcRect/>
          <a:stretch>
            <a:fillRect/>
          </a:stretch>
        </p:blipFill>
        <p:spPr bwMode="auto">
          <a:xfrm>
            <a:off x="3131840" y="4077072"/>
            <a:ext cx="884331" cy="521023"/>
          </a:xfrm>
          <a:prstGeom prst="rect">
            <a:avLst/>
          </a:prstGeom>
          <a:noFill/>
          <a:ln w="9525">
            <a:noFill/>
            <a:miter lim="800000"/>
            <a:headEnd/>
            <a:tailEnd/>
          </a:ln>
        </p:spPr>
      </p:pic>
      <p:pic>
        <p:nvPicPr>
          <p:cNvPr id="27" name="Picture 2"/>
          <p:cNvPicPr>
            <a:picLocks noChangeAspect="1" noChangeArrowheads="1"/>
          </p:cNvPicPr>
          <p:nvPr/>
        </p:nvPicPr>
        <p:blipFill>
          <a:blip r:embed="rId11" cstate="print"/>
          <a:srcRect/>
          <a:stretch>
            <a:fillRect/>
          </a:stretch>
        </p:blipFill>
        <p:spPr bwMode="auto">
          <a:xfrm>
            <a:off x="7740352" y="116632"/>
            <a:ext cx="1119336" cy="1119336"/>
          </a:xfrm>
          <a:prstGeom prst="rect">
            <a:avLst/>
          </a:prstGeom>
          <a:noFill/>
          <a:ln w="9525">
            <a:noFill/>
            <a:miter lim="800000"/>
            <a:headEnd/>
            <a:tailEnd/>
          </a:ln>
        </p:spPr>
      </p:pic>
      <p:cxnSp>
        <p:nvCxnSpPr>
          <p:cNvPr id="31" name="Straight Arrow Connector 30"/>
          <p:cNvCxnSpPr/>
          <p:nvPr/>
        </p:nvCxnSpPr>
        <p:spPr>
          <a:xfrm rot="10800000">
            <a:off x="7236296" y="692696"/>
            <a:ext cx="64807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5"/>
          <p:cNvGrpSpPr/>
          <p:nvPr/>
        </p:nvGrpSpPr>
        <p:grpSpPr>
          <a:xfrm>
            <a:off x="6012160" y="0"/>
            <a:ext cx="1258286" cy="1440160"/>
            <a:chOff x="7452320" y="2996952"/>
            <a:chExt cx="1258286" cy="1440160"/>
          </a:xfrm>
        </p:grpSpPr>
        <p:pic>
          <p:nvPicPr>
            <p:cNvPr id="36" name="ACE3600"/>
            <p:cNvPicPr>
              <a:picLocks noChangeAspect="1" noChangeArrowheads="1"/>
            </p:cNvPicPr>
            <p:nvPr/>
          </p:nvPicPr>
          <p:blipFill>
            <a:blip r:embed="rId7" cstate="print"/>
            <a:srcRect/>
            <a:stretch>
              <a:fillRect/>
            </a:stretch>
          </p:blipFill>
          <p:spPr bwMode="auto">
            <a:xfrm>
              <a:off x="7452320" y="3212976"/>
              <a:ext cx="1258286" cy="1224136"/>
            </a:xfrm>
            <a:prstGeom prst="rect">
              <a:avLst/>
            </a:prstGeom>
            <a:noFill/>
            <a:ln w="9525">
              <a:noFill/>
              <a:miter lim="800000"/>
              <a:headEnd/>
              <a:tailEnd/>
            </a:ln>
          </p:spPr>
        </p:pic>
        <p:pic>
          <p:nvPicPr>
            <p:cNvPr id="38" name="GM360"/>
            <p:cNvPicPr>
              <a:picLocks noChangeAspect="1" noChangeArrowheads="1"/>
            </p:cNvPicPr>
            <p:nvPr/>
          </p:nvPicPr>
          <p:blipFill>
            <a:blip r:embed="rId8" cstate="print"/>
            <a:srcRect/>
            <a:stretch>
              <a:fillRect/>
            </a:stretch>
          </p:blipFill>
          <p:spPr bwMode="auto">
            <a:xfrm>
              <a:off x="7524328" y="2996952"/>
              <a:ext cx="1156429" cy="544707"/>
            </a:xfrm>
            <a:prstGeom prst="rect">
              <a:avLst/>
            </a:prstGeom>
            <a:noFill/>
            <a:ln w="9525">
              <a:noFill/>
              <a:miter lim="800000"/>
              <a:headEnd/>
              <a:tailEnd/>
            </a:ln>
          </p:spPr>
        </p:pic>
      </p:grpSp>
      <p:cxnSp>
        <p:nvCxnSpPr>
          <p:cNvPr id="39" name="Straight Arrow Connector 38"/>
          <p:cNvCxnSpPr>
            <a:stCxn id="36" idx="2"/>
          </p:cNvCxnSpPr>
          <p:nvPr/>
        </p:nvCxnSpPr>
        <p:spPr>
          <a:xfrm rot="5400000">
            <a:off x="5332311" y="1039890"/>
            <a:ext cx="908722" cy="1709263"/>
          </a:xfrm>
          <a:prstGeom prst="straightConnector1">
            <a:avLst/>
          </a:prstGeom>
          <a:ln w="28575">
            <a:solidFill>
              <a:srgbClr val="00B0F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arko\Local Settings\Temporary Internet Files\Content.IE5\J51472PO\MC900442072[1].wmf"/>
          <p:cNvPicPr>
            <a:picLocks noChangeAspect="1" noChangeArrowheads="1"/>
          </p:cNvPicPr>
          <p:nvPr/>
        </p:nvPicPr>
        <p:blipFill>
          <a:blip r:embed="rId3" cstate="print"/>
          <a:srcRect/>
          <a:stretch>
            <a:fillRect/>
          </a:stretch>
        </p:blipFill>
        <p:spPr bwMode="auto">
          <a:xfrm>
            <a:off x="1043608" y="836712"/>
            <a:ext cx="7118732" cy="5081463"/>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36912"/>
            <a:ext cx="8064896" cy="3539430"/>
          </a:xfrm>
          <a:prstGeom prst="rect">
            <a:avLst/>
          </a:prstGeom>
          <a:noFill/>
        </p:spPr>
        <p:txBody>
          <a:bodyPr wrap="square" rtlCol="0">
            <a:spAutoFit/>
          </a:bodyPr>
          <a:lstStyle/>
          <a:p>
            <a:r>
              <a:rPr lang="sl-SI" sz="3200" dirty="0" smtClean="0">
                <a:solidFill>
                  <a:schemeClr val="tx2">
                    <a:lumMod val="60000"/>
                    <a:lumOff val="40000"/>
                  </a:schemeClr>
                </a:solidFill>
              </a:rPr>
              <a:t>1. Ste upravitelji (javne) infrastrukture.</a:t>
            </a:r>
          </a:p>
          <a:p>
            <a:r>
              <a:rPr lang="sl-SI" sz="3200" dirty="0" smtClean="0">
                <a:solidFill>
                  <a:schemeClr val="tx2">
                    <a:lumMod val="60000"/>
                    <a:lumOff val="40000"/>
                  </a:schemeClr>
                </a:solidFill>
              </a:rPr>
              <a:t>2. Zagotavljati morate:</a:t>
            </a:r>
          </a:p>
          <a:p>
            <a:pPr lvl="1" indent="350838">
              <a:buFont typeface="Arial" pitchFamily="34" charset="0"/>
              <a:buChar char="•"/>
            </a:pPr>
            <a:r>
              <a:rPr lang="sl-SI" sz="3200" dirty="0" smtClean="0">
                <a:solidFill>
                  <a:schemeClr val="tx2">
                    <a:lumMod val="60000"/>
                    <a:lumOff val="40000"/>
                  </a:schemeClr>
                </a:solidFill>
              </a:rPr>
              <a:t>zanesljivost,</a:t>
            </a:r>
          </a:p>
          <a:p>
            <a:pPr lvl="1" indent="350838">
              <a:buFont typeface="Arial" pitchFamily="34" charset="0"/>
              <a:buChar char="•"/>
            </a:pPr>
            <a:r>
              <a:rPr lang="sl-SI" sz="3200" dirty="0" smtClean="0">
                <a:solidFill>
                  <a:schemeClr val="tx2">
                    <a:lumMod val="60000"/>
                    <a:lumOff val="40000"/>
                  </a:schemeClr>
                </a:solidFill>
              </a:rPr>
              <a:t>razpoložljivost,</a:t>
            </a:r>
          </a:p>
          <a:p>
            <a:pPr lvl="1" indent="350838">
              <a:buFont typeface="Arial" pitchFamily="34" charset="0"/>
              <a:buChar char="•"/>
            </a:pPr>
            <a:r>
              <a:rPr lang="sl-SI" sz="3200" dirty="0" smtClean="0">
                <a:solidFill>
                  <a:schemeClr val="tx2">
                    <a:lumMod val="60000"/>
                    <a:lumOff val="40000"/>
                  </a:schemeClr>
                </a:solidFill>
              </a:rPr>
              <a:t>varnost,</a:t>
            </a:r>
          </a:p>
          <a:p>
            <a:pPr lvl="1" indent="350838">
              <a:buFont typeface="Arial" pitchFamily="34" charset="0"/>
              <a:buChar char="•"/>
            </a:pPr>
            <a:r>
              <a:rPr lang="sl-SI" sz="3200" dirty="0" smtClean="0">
                <a:solidFill>
                  <a:schemeClr val="tx2">
                    <a:lumMod val="60000"/>
                    <a:lumOff val="40000"/>
                  </a:schemeClr>
                </a:solidFill>
              </a:rPr>
              <a:t>ekonomičnost obratovanja.</a:t>
            </a:r>
          </a:p>
          <a:p>
            <a:r>
              <a:rPr lang="sl-SI" sz="3200" dirty="0" smtClean="0">
                <a:solidFill>
                  <a:schemeClr val="tx2">
                    <a:lumMod val="60000"/>
                    <a:lumOff val="40000"/>
                  </a:schemeClr>
                </a:solidFill>
              </a:rPr>
              <a:t>3. Upravljate z geografsko razpršenimi sistemi.</a:t>
            </a:r>
            <a:endParaRPr lang="sl-SI" sz="3200" dirty="0">
              <a:solidFill>
                <a:schemeClr val="tx2">
                  <a:lumMod val="60000"/>
                  <a:lumOff val="40000"/>
                </a:schemeClr>
              </a:solidFill>
            </a:endParaRPr>
          </a:p>
        </p:txBody>
      </p:sp>
      <p:pic>
        <p:nvPicPr>
          <p:cNvPr id="3" name="Picture 2" descr="C:\Documents and Settings\Darko\Local Settings\Temporary Internet Files\Content.IE5\J51472PO\MC900442072[1].wmf"/>
          <p:cNvPicPr>
            <a:picLocks noChangeAspect="1" noChangeArrowheads="1"/>
          </p:cNvPicPr>
          <p:nvPr/>
        </p:nvPicPr>
        <p:blipFill>
          <a:blip r:embed="rId3" cstate="print"/>
          <a:srcRect/>
          <a:stretch>
            <a:fillRect/>
          </a:stretch>
        </p:blipFill>
        <p:spPr bwMode="auto">
          <a:xfrm>
            <a:off x="683568" y="548680"/>
            <a:ext cx="1815796" cy="1296144"/>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2000"/>
                                        <p:tgtEl>
                                          <p:spTgt spid="2">
                                            <p:txEl>
                                              <p:pRg st="4" end="4"/>
                                            </p:txEl>
                                          </p:spTgt>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3600400" cy="830997"/>
          </a:xfrm>
          <a:prstGeom prst="rect">
            <a:avLst/>
          </a:prstGeom>
          <a:noFill/>
        </p:spPr>
        <p:txBody>
          <a:bodyPr wrap="square" rtlCol="0">
            <a:spAutoFit/>
          </a:bodyPr>
          <a:lstStyle/>
          <a:p>
            <a:r>
              <a:rPr lang="sl-SI" sz="4800" b="1" dirty="0" smtClean="0">
                <a:solidFill>
                  <a:schemeClr val="tx2">
                    <a:lumMod val="60000"/>
                    <a:lumOff val="40000"/>
                  </a:schemeClr>
                </a:solidFill>
              </a:rPr>
              <a:t>Digitalizacija!</a:t>
            </a:r>
            <a:endParaRPr lang="sl-SI" sz="4800" b="1" dirty="0">
              <a:solidFill>
                <a:schemeClr val="tx2">
                  <a:lumMod val="60000"/>
                  <a:lumOff val="40000"/>
                </a:schemeClr>
              </a:solidFill>
            </a:endParaRPr>
          </a:p>
        </p:txBody>
      </p:sp>
      <p:sp>
        <p:nvSpPr>
          <p:cNvPr id="3" name="TextBox 2"/>
          <p:cNvSpPr txBox="1"/>
          <p:nvPr/>
        </p:nvSpPr>
        <p:spPr>
          <a:xfrm>
            <a:off x="4788024" y="1052736"/>
            <a:ext cx="3456384" cy="830997"/>
          </a:xfrm>
          <a:prstGeom prst="rect">
            <a:avLst/>
          </a:prstGeom>
          <a:noFill/>
        </p:spPr>
        <p:txBody>
          <a:bodyPr wrap="square" rtlCol="0">
            <a:spAutoFit/>
          </a:bodyPr>
          <a:lstStyle/>
          <a:p>
            <a:r>
              <a:rPr lang="sl-SI" sz="4800" b="1" dirty="0" smtClean="0">
                <a:solidFill>
                  <a:schemeClr val="tx2">
                    <a:lumMod val="60000"/>
                    <a:lumOff val="40000"/>
                  </a:schemeClr>
                </a:solidFill>
              </a:rPr>
              <a:t>=   mantra</a:t>
            </a:r>
            <a:endParaRPr lang="sl-SI" sz="4800" b="1" dirty="0">
              <a:solidFill>
                <a:schemeClr val="tx2">
                  <a:lumMod val="60000"/>
                  <a:lumOff val="40000"/>
                </a:schemeClr>
              </a:solidFill>
            </a:endParaRPr>
          </a:p>
        </p:txBody>
      </p:sp>
      <p:sp>
        <p:nvSpPr>
          <p:cNvPr id="4" name="TextBox 3"/>
          <p:cNvSpPr txBox="1"/>
          <p:nvPr/>
        </p:nvSpPr>
        <p:spPr>
          <a:xfrm>
            <a:off x="899592" y="2420888"/>
            <a:ext cx="3096344" cy="2862322"/>
          </a:xfrm>
          <a:prstGeom prst="rect">
            <a:avLst/>
          </a:prstGeom>
          <a:noFill/>
        </p:spPr>
        <p:txBody>
          <a:bodyPr wrap="square" rtlCol="0">
            <a:spAutoFit/>
          </a:bodyPr>
          <a:lstStyle/>
          <a:p>
            <a:r>
              <a:rPr lang="sl-SI" sz="3600" b="1" dirty="0" smtClean="0">
                <a:solidFill>
                  <a:schemeClr val="tx2">
                    <a:lumMod val="60000"/>
                    <a:lumOff val="40000"/>
                  </a:schemeClr>
                </a:solidFill>
              </a:rPr>
              <a:t>xDSL</a:t>
            </a:r>
          </a:p>
          <a:p>
            <a:r>
              <a:rPr lang="sl-SI" sz="3600" b="1" dirty="0" smtClean="0">
                <a:solidFill>
                  <a:schemeClr val="tx2">
                    <a:lumMod val="60000"/>
                    <a:lumOff val="40000"/>
                  </a:schemeClr>
                </a:solidFill>
              </a:rPr>
              <a:t>Optika (FTTH)</a:t>
            </a:r>
          </a:p>
          <a:p>
            <a:r>
              <a:rPr lang="sl-SI" sz="3600" b="1" dirty="0" smtClean="0">
                <a:solidFill>
                  <a:schemeClr val="tx2">
                    <a:lumMod val="60000"/>
                    <a:lumOff val="40000"/>
                  </a:schemeClr>
                </a:solidFill>
              </a:rPr>
              <a:t>WiMax</a:t>
            </a:r>
          </a:p>
          <a:p>
            <a:r>
              <a:rPr lang="sl-SI" sz="3600" b="1" dirty="0" smtClean="0">
                <a:solidFill>
                  <a:schemeClr val="tx2">
                    <a:lumMod val="60000"/>
                    <a:lumOff val="40000"/>
                  </a:schemeClr>
                </a:solidFill>
              </a:rPr>
              <a:t>GPRS/UMTS</a:t>
            </a:r>
          </a:p>
          <a:p>
            <a:r>
              <a:rPr lang="sl-SI" sz="3600" b="1" dirty="0" smtClean="0">
                <a:solidFill>
                  <a:schemeClr val="tx2">
                    <a:lumMod val="60000"/>
                    <a:lumOff val="40000"/>
                  </a:schemeClr>
                </a:solidFill>
              </a:rPr>
              <a:t>. . . . . . .</a:t>
            </a:r>
            <a:endParaRPr lang="sl-SI" sz="3600" b="1" dirty="0">
              <a:solidFill>
                <a:schemeClr val="tx2">
                  <a:lumMod val="60000"/>
                  <a:lumOff val="40000"/>
                </a:schemeClr>
              </a:solidFill>
            </a:endParaRPr>
          </a:p>
        </p:txBody>
      </p:sp>
      <p:sp>
        <p:nvSpPr>
          <p:cNvPr id="5" name="TextBox 4"/>
          <p:cNvSpPr txBox="1"/>
          <p:nvPr/>
        </p:nvSpPr>
        <p:spPr>
          <a:xfrm>
            <a:off x="4355976" y="2420888"/>
            <a:ext cx="4536504" cy="3970318"/>
          </a:xfrm>
          <a:prstGeom prst="rect">
            <a:avLst/>
          </a:prstGeom>
          <a:noFill/>
        </p:spPr>
        <p:txBody>
          <a:bodyPr wrap="square" rtlCol="0">
            <a:spAutoFit/>
          </a:bodyPr>
          <a:lstStyle/>
          <a:p>
            <a:r>
              <a:rPr lang="sl-SI" sz="3600" b="1" dirty="0" smtClean="0">
                <a:solidFill>
                  <a:srgbClr val="00863D"/>
                </a:solidFill>
              </a:rPr>
              <a:t>Pasovna širina</a:t>
            </a:r>
          </a:p>
          <a:p>
            <a:r>
              <a:rPr lang="sl-SI" sz="3600" b="1" dirty="0" smtClean="0">
                <a:solidFill>
                  <a:srgbClr val="00863D"/>
                </a:solidFill>
              </a:rPr>
              <a:t>Cena €/Mbit</a:t>
            </a:r>
          </a:p>
          <a:p>
            <a:r>
              <a:rPr lang="sl-SI" sz="3600" b="1" dirty="0" smtClean="0">
                <a:solidFill>
                  <a:srgbClr val="C00000"/>
                </a:solidFill>
              </a:rPr>
              <a:t>Dostop?</a:t>
            </a:r>
          </a:p>
          <a:p>
            <a:r>
              <a:rPr lang="sl-SI" sz="3600" b="1" dirty="0" smtClean="0">
                <a:solidFill>
                  <a:schemeClr val="tx2">
                    <a:lumMod val="60000"/>
                    <a:lumOff val="40000"/>
                  </a:schemeClr>
                </a:solidFill>
              </a:rPr>
              <a:t>Brezžičen!</a:t>
            </a:r>
          </a:p>
          <a:p>
            <a:r>
              <a:rPr lang="sl-SI" sz="3600" b="1" dirty="0" smtClean="0">
                <a:solidFill>
                  <a:srgbClr val="C00000"/>
                </a:solidFill>
              </a:rPr>
              <a:t>Kaj pa je za nas res pomembno?</a:t>
            </a:r>
          </a:p>
          <a:p>
            <a:endParaRPr lang="sl-SI" sz="3600" b="1" dirty="0" smtClean="0">
              <a:solidFill>
                <a:schemeClr val="tx2">
                  <a:lumMod val="60000"/>
                  <a:lumOff val="4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6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700"/>
                            </p:stCondLst>
                            <p:childTnLst>
                              <p:par>
                                <p:cTn id="13" presetID="10" presetClass="entr" presetSubtype="0" fill="hold" grpId="0" nodeType="afterEffect">
                                  <p:stCondLst>
                                    <p:cond delay="50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2900"/>
                            </p:stCondLst>
                            <p:childTnLst>
                              <p:par>
                                <p:cTn id="17" presetID="10" presetClass="entr" presetSubtype="0" fill="hold" grpId="0" nodeType="afterEffect">
                                  <p:stCondLst>
                                    <p:cond delay="500"/>
                                  </p:stCondLst>
                                  <p:iterate type="lt">
                                    <p:tmPct val="1000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4300"/>
                            </p:stCondLst>
                            <p:childTnLst>
                              <p:par>
                                <p:cTn id="21" presetID="10" presetClass="entr" presetSubtype="0" fill="hold" grpId="0" nodeType="afterEffect">
                                  <p:stCondLst>
                                    <p:cond delay="500"/>
                                  </p:stCondLst>
                                  <p:iterate type="lt">
                                    <p:tmPct val="1000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ppt_w</p:attrName>
                                        </p:attrNameLst>
                                      </p:cBhvr>
                                      <p:tavLst>
                                        <p:tav tm="0" fmla="#ppt_w*sin(2.5*pi*$)">
                                          <p:val>
                                            <p:fltVal val="0"/>
                                          </p:val>
                                        </p:tav>
                                        <p:tav tm="100000">
                                          <p:val>
                                            <p:fltVal val="1"/>
                                          </p:val>
                                        </p:tav>
                                      </p:tavLst>
                                    </p:anim>
                                    <p:anim calcmode="lin" valueType="num">
                                      <p:cBhvr>
                                        <p:cTn id="3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type="wd">
                                    <p:tmPct val="10000"/>
                                  </p:iterate>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iterate type="wd">
                                    <p:tmPct val="10000"/>
                                  </p:iterate>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wd">
                                    <p:tmPct val="10000"/>
                                  </p:iterate>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iterate type="wd">
                                    <p:tmPct val="10000"/>
                                  </p:iterate>
                                  <p:childTnLst>
                                    <p:set>
                                      <p:cBhvr>
                                        <p:cTn id="49" dur="1" fill="hold">
                                          <p:stCondLst>
                                            <p:cond delay="0"/>
                                          </p:stCondLst>
                                        </p:cTn>
                                        <p:tgtEl>
                                          <p:spTgt spid="5">
                                            <p:txEl>
                                              <p:pRg st="3" end="3"/>
                                            </p:txEl>
                                          </p:spTgt>
                                        </p:tgtEl>
                                        <p:attrNameLst>
                                          <p:attrName>style.visibility</p:attrName>
                                        </p:attrNameLst>
                                      </p:cBhvr>
                                      <p:to>
                                        <p:strVal val="visible"/>
                                      </p:to>
                                    </p:set>
                                    <p:animEffect transition="in" filter="fade">
                                      <p:cBhvr>
                                        <p:cTn id="50" dur="5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advAuto="500"/>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37763"/>
            <a:ext cx="3600400" cy="830997"/>
          </a:xfrm>
          <a:prstGeom prst="rect">
            <a:avLst/>
          </a:prstGeom>
          <a:noFill/>
        </p:spPr>
        <p:txBody>
          <a:bodyPr wrap="square" rtlCol="0">
            <a:spAutoFit/>
          </a:bodyPr>
          <a:lstStyle/>
          <a:p>
            <a:r>
              <a:rPr lang="sl-SI" sz="4800" b="1" u="sng" dirty="0" smtClean="0">
                <a:solidFill>
                  <a:srgbClr val="C00000"/>
                </a:solidFill>
              </a:rPr>
              <a:t>Nas zanima:</a:t>
            </a:r>
            <a:endParaRPr lang="sl-SI" sz="4800" b="1" u="sng" dirty="0">
              <a:solidFill>
                <a:srgbClr val="C00000"/>
              </a:solidFill>
            </a:endParaRPr>
          </a:p>
        </p:txBody>
      </p:sp>
      <p:sp>
        <p:nvSpPr>
          <p:cNvPr id="4" name="TextBox 3"/>
          <p:cNvSpPr txBox="1"/>
          <p:nvPr/>
        </p:nvSpPr>
        <p:spPr>
          <a:xfrm>
            <a:off x="611560" y="1844824"/>
            <a:ext cx="3672408" cy="3416320"/>
          </a:xfrm>
          <a:prstGeom prst="rect">
            <a:avLst/>
          </a:prstGeom>
          <a:noFill/>
        </p:spPr>
        <p:txBody>
          <a:bodyPr wrap="square" rtlCol="0">
            <a:spAutoFit/>
          </a:bodyPr>
          <a:lstStyle/>
          <a:p>
            <a:r>
              <a:rPr lang="sl-SI" sz="3600" b="1" dirty="0" smtClean="0">
                <a:solidFill>
                  <a:schemeClr val="tx2">
                    <a:lumMod val="60000"/>
                    <a:lumOff val="40000"/>
                  </a:schemeClr>
                </a:solidFill>
              </a:rPr>
              <a:t>doseg!</a:t>
            </a:r>
          </a:p>
          <a:p>
            <a:r>
              <a:rPr lang="sl-SI" sz="3600" b="1" dirty="0" smtClean="0">
                <a:solidFill>
                  <a:schemeClr val="tx2">
                    <a:lumMod val="60000"/>
                    <a:lumOff val="40000"/>
                  </a:schemeClr>
                </a:solidFill>
              </a:rPr>
              <a:t>zanesljivost!</a:t>
            </a:r>
          </a:p>
          <a:p>
            <a:r>
              <a:rPr lang="sl-SI" sz="3600" b="1" dirty="0" smtClean="0">
                <a:solidFill>
                  <a:schemeClr val="tx2">
                    <a:lumMod val="60000"/>
                    <a:lumOff val="40000"/>
                  </a:schemeClr>
                </a:solidFill>
              </a:rPr>
              <a:t>razpoložljivost!</a:t>
            </a:r>
          </a:p>
          <a:p>
            <a:r>
              <a:rPr lang="sl-SI" sz="3600" b="1" dirty="0" smtClean="0">
                <a:solidFill>
                  <a:schemeClr val="tx2">
                    <a:lumMod val="60000"/>
                    <a:lumOff val="40000"/>
                  </a:schemeClr>
                </a:solidFill>
              </a:rPr>
              <a:t>nadzor!</a:t>
            </a:r>
          </a:p>
          <a:p>
            <a:r>
              <a:rPr lang="sl-SI" sz="3600" b="1" dirty="0" smtClean="0">
                <a:solidFill>
                  <a:schemeClr val="tx2">
                    <a:lumMod val="60000"/>
                    <a:lumOff val="40000"/>
                  </a:schemeClr>
                </a:solidFill>
              </a:rPr>
              <a:t>upravljanje!</a:t>
            </a:r>
          </a:p>
          <a:p>
            <a:r>
              <a:rPr lang="sl-SI" sz="3600" b="1" dirty="0" smtClean="0">
                <a:solidFill>
                  <a:schemeClr val="tx2">
                    <a:lumMod val="60000"/>
                    <a:lumOff val="40000"/>
                  </a:schemeClr>
                </a:solidFill>
              </a:rPr>
              <a:t>robustna oprema!</a:t>
            </a:r>
            <a:endParaRPr lang="sl-SI" sz="3600" b="1" dirty="0">
              <a:solidFill>
                <a:schemeClr val="tx2">
                  <a:lumMod val="60000"/>
                  <a:lumOff val="40000"/>
                </a:schemeClr>
              </a:solidFill>
            </a:endParaRPr>
          </a:p>
        </p:txBody>
      </p:sp>
      <p:sp>
        <p:nvSpPr>
          <p:cNvPr id="7" name="TextBox 6"/>
          <p:cNvSpPr txBox="1"/>
          <p:nvPr/>
        </p:nvSpPr>
        <p:spPr>
          <a:xfrm>
            <a:off x="5148064" y="3546882"/>
            <a:ext cx="3528392" cy="1754326"/>
          </a:xfrm>
          <a:prstGeom prst="rect">
            <a:avLst/>
          </a:prstGeom>
          <a:noFill/>
        </p:spPr>
        <p:txBody>
          <a:bodyPr wrap="square" rtlCol="0">
            <a:spAutoFit/>
          </a:bodyPr>
          <a:lstStyle/>
          <a:p>
            <a:r>
              <a:rPr lang="sl-SI" sz="3600" b="1" dirty="0" smtClean="0">
                <a:solidFill>
                  <a:schemeClr val="tx1">
                    <a:lumMod val="65000"/>
                    <a:lumOff val="35000"/>
                  </a:schemeClr>
                </a:solidFill>
              </a:rPr>
              <a:t>lastni sistem?</a:t>
            </a:r>
          </a:p>
          <a:p>
            <a:r>
              <a:rPr lang="sl-SI" sz="3600" b="1" dirty="0" smtClean="0">
                <a:solidFill>
                  <a:schemeClr val="tx1">
                    <a:lumMod val="65000"/>
                    <a:lumOff val="35000"/>
                  </a:schemeClr>
                </a:solidFill>
              </a:rPr>
              <a:t>(Tetra?)</a:t>
            </a:r>
          </a:p>
          <a:p>
            <a:r>
              <a:rPr lang="sl-SI" sz="3600" b="1" dirty="0" smtClean="0">
                <a:solidFill>
                  <a:schemeClr val="tx1">
                    <a:lumMod val="65000"/>
                    <a:lumOff val="35000"/>
                  </a:schemeClr>
                </a:solidFill>
              </a:rPr>
              <a:t>javni sistem?</a:t>
            </a:r>
            <a:endParaRPr lang="sl-SI" sz="3600" b="1" dirty="0">
              <a:solidFill>
                <a:schemeClr val="tx1">
                  <a:lumMod val="65000"/>
                  <a:lumOff val="35000"/>
                </a:schemeClr>
              </a:solidFill>
            </a:endParaRPr>
          </a:p>
        </p:txBody>
      </p:sp>
      <p:sp>
        <p:nvSpPr>
          <p:cNvPr id="8" name="TextBox 7"/>
          <p:cNvSpPr txBox="1"/>
          <p:nvPr/>
        </p:nvSpPr>
        <p:spPr>
          <a:xfrm>
            <a:off x="3203848" y="6021288"/>
            <a:ext cx="4752528" cy="646331"/>
          </a:xfrm>
          <a:prstGeom prst="rect">
            <a:avLst/>
          </a:prstGeom>
          <a:noFill/>
        </p:spPr>
        <p:txBody>
          <a:bodyPr wrap="square" rtlCol="0">
            <a:spAutoFit/>
          </a:bodyPr>
          <a:lstStyle/>
          <a:p>
            <a:r>
              <a:rPr lang="sl-SI" sz="3600" b="1" dirty="0" smtClean="0">
                <a:solidFill>
                  <a:schemeClr val="tx1">
                    <a:lumMod val="50000"/>
                    <a:lumOff val="50000"/>
                  </a:schemeClr>
                </a:solidFill>
              </a:rPr>
              <a:t>Izbire je kar nekaj...</a:t>
            </a:r>
            <a:endParaRPr lang="sl-SI" sz="3600" b="1" dirty="0">
              <a:solidFill>
                <a:schemeClr val="tx1">
                  <a:lumMod val="50000"/>
                  <a:lumOff val="50000"/>
                </a:schemeClr>
              </a:solidFill>
            </a:endParaRPr>
          </a:p>
        </p:txBody>
      </p:sp>
      <p:pic>
        <p:nvPicPr>
          <p:cNvPr id="9" name="Picture 2" descr="C:\Documents and Settings\Darko\Local Settings\Temporary Internet Files\Content.IE5\DS0RPT0L\MCj04344110000[1].wmf"/>
          <p:cNvPicPr>
            <a:picLocks noChangeAspect="1" noChangeArrowheads="1"/>
          </p:cNvPicPr>
          <p:nvPr/>
        </p:nvPicPr>
        <p:blipFill>
          <a:blip r:embed="rId2" cstate="print"/>
          <a:srcRect/>
          <a:stretch>
            <a:fillRect/>
          </a:stretch>
        </p:blipFill>
        <p:spPr bwMode="auto">
          <a:xfrm>
            <a:off x="7740352" y="5425331"/>
            <a:ext cx="1241995" cy="1316037"/>
          </a:xfrm>
          <a:prstGeom prst="rect">
            <a:avLst/>
          </a:prstGeom>
          <a:noFill/>
          <a:ln w="9525">
            <a:noFill/>
            <a:miter lim="800000"/>
            <a:headEnd/>
            <a:tailEnd/>
          </a:ln>
        </p:spPr>
      </p:pic>
      <p:sp>
        <p:nvSpPr>
          <p:cNvPr id="10" name="Text Lastni sist zelen"/>
          <p:cNvSpPr txBox="1"/>
          <p:nvPr/>
        </p:nvSpPr>
        <p:spPr>
          <a:xfrm>
            <a:off x="5148064" y="3546882"/>
            <a:ext cx="3528392" cy="1754326"/>
          </a:xfrm>
          <a:prstGeom prst="rect">
            <a:avLst/>
          </a:prstGeom>
          <a:noFill/>
        </p:spPr>
        <p:txBody>
          <a:bodyPr wrap="square" rtlCol="0">
            <a:spAutoFit/>
          </a:bodyPr>
          <a:lstStyle/>
          <a:p>
            <a:r>
              <a:rPr lang="sl-SI" sz="3600" b="1" dirty="0" smtClean="0">
                <a:solidFill>
                  <a:srgbClr val="00863D"/>
                </a:solidFill>
              </a:rPr>
              <a:t>lastni sistem</a:t>
            </a:r>
            <a:r>
              <a:rPr lang="sl-SI" sz="3600" b="1" dirty="0" smtClean="0">
                <a:solidFill>
                  <a:schemeClr val="bg1"/>
                </a:solidFill>
              </a:rPr>
              <a:t>?</a:t>
            </a:r>
          </a:p>
          <a:p>
            <a:r>
              <a:rPr lang="sl-SI" sz="3600" b="1" dirty="0" smtClean="0">
                <a:solidFill>
                  <a:schemeClr val="bg1">
                    <a:lumMod val="85000"/>
                  </a:schemeClr>
                </a:solidFill>
              </a:rPr>
              <a:t>(Tetra?)</a:t>
            </a:r>
          </a:p>
          <a:p>
            <a:r>
              <a:rPr lang="sl-SI" sz="3600" b="1" dirty="0" smtClean="0">
                <a:solidFill>
                  <a:schemeClr val="bg1">
                    <a:lumMod val="85000"/>
                  </a:schemeClr>
                </a:solidFill>
              </a:rPr>
              <a:t>javni sistem?</a:t>
            </a:r>
            <a:endParaRPr lang="sl-SI" sz="3600" b="1" dirty="0">
              <a:solidFill>
                <a:schemeClr val="bg1">
                  <a:lumMod val="85000"/>
                </a:schemeClr>
              </a:solidFill>
            </a:endParaRPr>
          </a:p>
        </p:txBody>
      </p:sp>
      <p:sp>
        <p:nvSpPr>
          <p:cNvPr id="11" name="Text Frekv 1 sivo"/>
          <p:cNvSpPr txBox="1"/>
          <p:nvPr/>
        </p:nvSpPr>
        <p:spPr>
          <a:xfrm>
            <a:off x="2699792" y="1844824"/>
            <a:ext cx="6444208" cy="646331"/>
          </a:xfrm>
          <a:prstGeom prst="rect">
            <a:avLst/>
          </a:prstGeom>
          <a:noFill/>
        </p:spPr>
        <p:txBody>
          <a:bodyPr wrap="square" rtlCol="0">
            <a:spAutoFit/>
          </a:bodyPr>
          <a:lstStyle/>
          <a:p>
            <a:r>
              <a:rPr lang="sl-SI" sz="3600" dirty="0" smtClean="0">
                <a:solidFill>
                  <a:schemeClr val="bg1">
                    <a:lumMod val="75000"/>
                  </a:schemeClr>
                </a:solidFill>
              </a:rPr>
              <a:t>WiMax</a:t>
            </a:r>
            <a:r>
              <a:rPr lang="sl-SI" sz="3600" b="1" dirty="0" smtClean="0">
                <a:solidFill>
                  <a:schemeClr val="bg1">
                    <a:lumMod val="75000"/>
                  </a:schemeClr>
                </a:solidFill>
              </a:rPr>
              <a:t> -&gt; </a:t>
            </a:r>
            <a:r>
              <a:rPr lang="sl-SI" sz="3600" dirty="0" smtClean="0">
                <a:solidFill>
                  <a:schemeClr val="bg1">
                    <a:lumMod val="65000"/>
                  </a:schemeClr>
                </a:solidFill>
              </a:rPr>
              <a:t>900MHz</a:t>
            </a:r>
            <a:r>
              <a:rPr lang="sl-SI" sz="3600" b="1" dirty="0" smtClean="0">
                <a:solidFill>
                  <a:schemeClr val="bg1">
                    <a:lumMod val="65000"/>
                  </a:schemeClr>
                </a:solidFill>
              </a:rPr>
              <a:t> -&gt; </a:t>
            </a:r>
            <a:r>
              <a:rPr lang="sl-SI" sz="3600" b="1" dirty="0" smtClean="0">
                <a:solidFill>
                  <a:schemeClr val="tx1">
                    <a:lumMod val="65000"/>
                    <a:lumOff val="35000"/>
                  </a:schemeClr>
                </a:solidFill>
              </a:rPr>
              <a:t>UHF -&gt; </a:t>
            </a:r>
            <a:r>
              <a:rPr lang="sl-SI" sz="3600" b="1" dirty="0" smtClean="0"/>
              <a:t>VHF</a:t>
            </a:r>
            <a:endParaRPr lang="sl-SI" sz="3600" b="1" dirty="0"/>
          </a:p>
        </p:txBody>
      </p:sp>
      <p:sp>
        <p:nvSpPr>
          <p:cNvPr id="12" name="Text Robustna zel"/>
          <p:cNvSpPr txBox="1"/>
          <p:nvPr/>
        </p:nvSpPr>
        <p:spPr>
          <a:xfrm>
            <a:off x="611560" y="4581128"/>
            <a:ext cx="3888432" cy="646331"/>
          </a:xfrm>
          <a:prstGeom prst="rect">
            <a:avLst/>
          </a:prstGeom>
          <a:noFill/>
        </p:spPr>
        <p:txBody>
          <a:bodyPr wrap="square" rtlCol="0">
            <a:spAutoFit/>
          </a:bodyPr>
          <a:lstStyle/>
          <a:p>
            <a:r>
              <a:rPr lang="sl-SI" sz="3600" b="1" dirty="0" smtClean="0">
                <a:solidFill>
                  <a:srgbClr val="00863D"/>
                </a:solidFill>
              </a:rPr>
              <a:t>robustna oprema!</a:t>
            </a:r>
            <a:endParaRPr lang="sl-SI" sz="3600" b="1" dirty="0">
              <a:solidFill>
                <a:srgbClr val="00863D"/>
              </a:solidFill>
            </a:endParaRPr>
          </a:p>
        </p:txBody>
      </p:sp>
      <p:sp>
        <p:nvSpPr>
          <p:cNvPr id="13" name="Text UHF VHF zel" hidden="1"/>
          <p:cNvSpPr txBox="1"/>
          <p:nvPr/>
        </p:nvSpPr>
        <p:spPr>
          <a:xfrm>
            <a:off x="2699792" y="1846565"/>
            <a:ext cx="6444208" cy="646331"/>
          </a:xfrm>
          <a:prstGeom prst="rect">
            <a:avLst/>
          </a:prstGeom>
          <a:noFill/>
        </p:spPr>
        <p:txBody>
          <a:bodyPr wrap="square" rtlCol="0">
            <a:spAutoFit/>
          </a:bodyPr>
          <a:lstStyle/>
          <a:p>
            <a:r>
              <a:rPr lang="sl-SI" sz="3600" dirty="0" smtClean="0">
                <a:solidFill>
                  <a:schemeClr val="bg1">
                    <a:lumMod val="75000"/>
                  </a:schemeClr>
                </a:solidFill>
              </a:rPr>
              <a:t>WiMax</a:t>
            </a:r>
            <a:r>
              <a:rPr lang="sl-SI" sz="3600" b="1" dirty="0" smtClean="0">
                <a:solidFill>
                  <a:schemeClr val="bg1">
                    <a:lumMod val="75000"/>
                  </a:schemeClr>
                </a:solidFill>
              </a:rPr>
              <a:t> -&gt; </a:t>
            </a:r>
            <a:r>
              <a:rPr lang="sl-SI" sz="3600" dirty="0" smtClean="0">
                <a:solidFill>
                  <a:schemeClr val="bg1">
                    <a:lumMod val="65000"/>
                  </a:schemeClr>
                </a:solidFill>
              </a:rPr>
              <a:t>900MHz</a:t>
            </a:r>
            <a:r>
              <a:rPr lang="sl-SI" sz="3600" b="1" dirty="0" smtClean="0">
                <a:solidFill>
                  <a:schemeClr val="bg1">
                    <a:lumMod val="65000"/>
                  </a:schemeClr>
                </a:solidFill>
              </a:rPr>
              <a:t> -&gt; </a:t>
            </a:r>
            <a:r>
              <a:rPr lang="sl-SI" sz="3600" b="1" dirty="0" smtClean="0">
                <a:solidFill>
                  <a:srgbClr val="00863D"/>
                </a:solidFill>
              </a:rPr>
              <a:t>UHF -&gt; VHF</a:t>
            </a:r>
            <a:endParaRPr lang="sl-SI" sz="3600" b="1" dirty="0">
              <a:solidFill>
                <a:srgbClr val="00863D"/>
              </a:solidFill>
            </a:endParaRPr>
          </a:p>
        </p:txBody>
      </p:sp>
      <p:sp>
        <p:nvSpPr>
          <p:cNvPr id="14" name="TextBox 13 UHF zel"/>
          <p:cNvSpPr txBox="1"/>
          <p:nvPr/>
        </p:nvSpPr>
        <p:spPr>
          <a:xfrm>
            <a:off x="2699792" y="1846565"/>
            <a:ext cx="6444208" cy="646331"/>
          </a:xfrm>
          <a:prstGeom prst="rect">
            <a:avLst/>
          </a:prstGeom>
          <a:noFill/>
        </p:spPr>
        <p:txBody>
          <a:bodyPr wrap="square" rtlCol="0">
            <a:spAutoFit/>
          </a:bodyPr>
          <a:lstStyle/>
          <a:p>
            <a:r>
              <a:rPr lang="sl-SI" sz="3600" dirty="0" smtClean="0">
                <a:solidFill>
                  <a:schemeClr val="bg1">
                    <a:lumMod val="75000"/>
                  </a:schemeClr>
                </a:solidFill>
              </a:rPr>
              <a:t>WiMax</a:t>
            </a:r>
            <a:r>
              <a:rPr lang="sl-SI" sz="3600" b="1" dirty="0" smtClean="0">
                <a:solidFill>
                  <a:schemeClr val="bg1">
                    <a:lumMod val="75000"/>
                  </a:schemeClr>
                </a:solidFill>
              </a:rPr>
              <a:t> -&gt; </a:t>
            </a:r>
            <a:r>
              <a:rPr lang="sl-SI" sz="3600" dirty="0" smtClean="0">
                <a:solidFill>
                  <a:schemeClr val="bg1">
                    <a:lumMod val="65000"/>
                  </a:schemeClr>
                </a:solidFill>
              </a:rPr>
              <a:t>900MHz</a:t>
            </a:r>
            <a:r>
              <a:rPr lang="sl-SI" sz="3600" b="1" dirty="0" smtClean="0">
                <a:solidFill>
                  <a:schemeClr val="bg1">
                    <a:lumMod val="65000"/>
                  </a:schemeClr>
                </a:solidFill>
              </a:rPr>
              <a:t> -&gt; </a:t>
            </a:r>
            <a:r>
              <a:rPr lang="sl-SI" sz="3600" b="1" dirty="0" smtClean="0">
                <a:solidFill>
                  <a:srgbClr val="00863D"/>
                </a:solidFill>
              </a:rPr>
              <a:t>UHF </a:t>
            </a:r>
            <a:r>
              <a:rPr lang="sl-SI" sz="3600" b="1" dirty="0" smtClean="0">
                <a:solidFill>
                  <a:schemeClr val="bg1">
                    <a:lumMod val="75000"/>
                  </a:schemeClr>
                </a:solidFill>
              </a:rPr>
              <a:t>-&gt; VHF</a:t>
            </a:r>
            <a:endParaRPr lang="sl-SI" sz="3600" b="1" dirty="0">
              <a:solidFill>
                <a:schemeClr val="bg1">
                  <a:lumMod val="75000"/>
                </a:schemeClr>
              </a:solidFill>
            </a:endParaRPr>
          </a:p>
        </p:txBody>
      </p:sp>
      <p:sp>
        <p:nvSpPr>
          <p:cNvPr id="15" name="Text 900 zel"/>
          <p:cNvSpPr txBox="1"/>
          <p:nvPr/>
        </p:nvSpPr>
        <p:spPr>
          <a:xfrm>
            <a:off x="2699792" y="1846565"/>
            <a:ext cx="6444208" cy="646331"/>
          </a:xfrm>
          <a:prstGeom prst="rect">
            <a:avLst/>
          </a:prstGeom>
          <a:noFill/>
        </p:spPr>
        <p:txBody>
          <a:bodyPr wrap="square" rtlCol="0">
            <a:spAutoFit/>
          </a:bodyPr>
          <a:lstStyle/>
          <a:p>
            <a:r>
              <a:rPr lang="sl-SI" sz="3600" dirty="0" smtClean="0">
                <a:solidFill>
                  <a:schemeClr val="bg1">
                    <a:lumMod val="75000"/>
                  </a:schemeClr>
                </a:solidFill>
              </a:rPr>
              <a:t>WiMax</a:t>
            </a:r>
            <a:r>
              <a:rPr lang="sl-SI" sz="3600" b="1" dirty="0" smtClean="0">
                <a:solidFill>
                  <a:schemeClr val="bg1">
                    <a:lumMod val="75000"/>
                  </a:schemeClr>
                </a:solidFill>
              </a:rPr>
              <a:t> -&gt; </a:t>
            </a:r>
            <a:r>
              <a:rPr lang="sl-SI" sz="3600" dirty="0" smtClean="0">
                <a:solidFill>
                  <a:srgbClr val="92D050"/>
                </a:solidFill>
              </a:rPr>
              <a:t>900MHz</a:t>
            </a:r>
            <a:r>
              <a:rPr lang="sl-SI" sz="3600" b="1" dirty="0" smtClean="0">
                <a:solidFill>
                  <a:schemeClr val="bg1">
                    <a:lumMod val="65000"/>
                  </a:schemeClr>
                </a:solidFill>
              </a:rPr>
              <a:t> -&gt; </a:t>
            </a:r>
            <a:r>
              <a:rPr lang="sl-SI" sz="3600" b="1" dirty="0" smtClean="0">
                <a:solidFill>
                  <a:srgbClr val="00863D"/>
                </a:solidFill>
              </a:rPr>
              <a:t>UHF </a:t>
            </a:r>
            <a:r>
              <a:rPr lang="sl-SI" sz="3600" b="1" dirty="0" smtClean="0">
                <a:solidFill>
                  <a:schemeClr val="bg1">
                    <a:lumMod val="75000"/>
                  </a:schemeClr>
                </a:solidFill>
              </a:rPr>
              <a:t>-&gt; VHF</a:t>
            </a:r>
            <a:endParaRPr lang="sl-SI" sz="3600" b="1" dirty="0">
              <a:solidFill>
                <a:schemeClr val="bg1">
                  <a:lumMod val="75000"/>
                </a:schemeClr>
              </a:solidFill>
            </a:endParaRPr>
          </a:p>
        </p:txBody>
      </p:sp>
      <p:sp>
        <p:nvSpPr>
          <p:cNvPr id="16" name="Text 3 l garancije"/>
          <p:cNvSpPr txBox="1"/>
          <p:nvPr/>
        </p:nvSpPr>
        <p:spPr>
          <a:xfrm>
            <a:off x="5148064" y="2420888"/>
            <a:ext cx="3672408" cy="646331"/>
          </a:xfrm>
          <a:prstGeom prst="rect">
            <a:avLst/>
          </a:prstGeom>
          <a:noFill/>
        </p:spPr>
        <p:txBody>
          <a:bodyPr wrap="square" rtlCol="0">
            <a:spAutoFit/>
          </a:bodyPr>
          <a:lstStyle/>
          <a:p>
            <a:r>
              <a:rPr lang="sl-SI" sz="3600" b="1" dirty="0" smtClean="0">
                <a:solidFill>
                  <a:srgbClr val="00863D"/>
                </a:solidFill>
              </a:rPr>
              <a:t>3 letna garancija</a:t>
            </a:r>
            <a:endParaRPr lang="sl-SI" sz="3600" b="1" dirty="0">
              <a:solidFill>
                <a:srgbClr val="00863D"/>
              </a:solidFill>
            </a:endParaRPr>
          </a:p>
        </p:txBody>
      </p:sp>
      <p:sp>
        <p:nvSpPr>
          <p:cNvPr id="17" name="Text MTBF"/>
          <p:cNvSpPr txBox="1"/>
          <p:nvPr/>
        </p:nvSpPr>
        <p:spPr>
          <a:xfrm>
            <a:off x="5148064" y="2996952"/>
            <a:ext cx="3672408" cy="646331"/>
          </a:xfrm>
          <a:prstGeom prst="rect">
            <a:avLst/>
          </a:prstGeom>
          <a:noFill/>
        </p:spPr>
        <p:txBody>
          <a:bodyPr wrap="square" rtlCol="0">
            <a:spAutoFit/>
          </a:bodyPr>
          <a:lstStyle/>
          <a:p>
            <a:r>
              <a:rPr lang="sl-SI" sz="3600" b="1" dirty="0" smtClean="0">
                <a:solidFill>
                  <a:srgbClr val="00863D"/>
                </a:solidFill>
              </a:rPr>
              <a:t>MTBF&gt;2.000.000h</a:t>
            </a:r>
            <a:endParaRPr lang="sl-SI" sz="3600" b="1" dirty="0">
              <a:solidFill>
                <a:srgbClr val="00863D"/>
              </a:solidFill>
            </a:endParaRPr>
          </a:p>
        </p:txBody>
      </p:sp>
      <p:sp>
        <p:nvSpPr>
          <p:cNvPr id="18" name="Text Robustna zel"/>
          <p:cNvSpPr txBox="1"/>
          <p:nvPr/>
        </p:nvSpPr>
        <p:spPr>
          <a:xfrm>
            <a:off x="611560" y="5157192"/>
            <a:ext cx="5112568" cy="646331"/>
          </a:xfrm>
          <a:prstGeom prst="rect">
            <a:avLst/>
          </a:prstGeom>
          <a:noFill/>
        </p:spPr>
        <p:txBody>
          <a:bodyPr wrap="square" rtlCol="0">
            <a:spAutoFit/>
          </a:bodyPr>
          <a:lstStyle/>
          <a:p>
            <a:r>
              <a:rPr lang="sl-SI" sz="3600" b="1" u="sng" dirty="0" smtClean="0">
                <a:solidFill>
                  <a:srgbClr val="00863D"/>
                </a:solidFill>
                <a:uFill>
                  <a:solidFill>
                    <a:srgbClr val="FF0000"/>
                  </a:solidFill>
                </a:uFill>
              </a:rPr>
              <a:t>univerzalnost &amp; odprtost!</a:t>
            </a:r>
            <a:endParaRPr lang="sl-SI" sz="3600" b="1" u="sng" dirty="0">
              <a:solidFill>
                <a:srgbClr val="00863D"/>
              </a:solidFill>
              <a:uFill>
                <a:solidFill>
                  <a:srgbClr val="FF0000"/>
                </a:solidFill>
              </a:u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1000"/>
                                  </p:stCondLst>
                                  <p:iterate type="wd">
                                    <p:tmPct val="1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300"/>
                            </p:stCondLst>
                            <p:childTnLst>
                              <p:par>
                                <p:cTn id="13" presetID="10" presetClass="entr" presetSubtype="0" fill="hold" grpId="0" nodeType="afterEffect">
                                  <p:stCondLst>
                                    <p:cond delay="1000"/>
                                  </p:stCondLst>
                                  <p:iterate type="wd">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850"/>
                            </p:stCondLst>
                            <p:childTnLst>
                              <p:par>
                                <p:cTn id="17" presetID="10" presetClass="entr" presetSubtype="0" fill="hold" grpId="0" nodeType="afterEffect">
                                  <p:stCondLst>
                                    <p:cond delay="1000"/>
                                  </p:stCondLst>
                                  <p:iterate type="wd">
                                    <p:tmPct val="1000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5400"/>
                            </p:stCondLst>
                            <p:childTnLst>
                              <p:par>
                                <p:cTn id="21" presetID="10" presetClass="entr" presetSubtype="0" fill="hold" grpId="0" nodeType="afterEffect">
                                  <p:stCondLst>
                                    <p:cond delay="1000"/>
                                  </p:stCondLst>
                                  <p:iterate type="wd">
                                    <p:tmPct val="1000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6950"/>
                            </p:stCondLst>
                            <p:childTnLst>
                              <p:par>
                                <p:cTn id="25" presetID="10" presetClass="entr" presetSubtype="0" fill="hold" grpId="0" nodeType="afterEffect">
                                  <p:stCondLst>
                                    <p:cond delay="1000"/>
                                  </p:stCondLst>
                                  <p:iterate type="wd">
                                    <p:tmPct val="10000"/>
                                  </p:iterate>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wd">
                                    <p:tmPct val="9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wd">
                                    <p:tmPct val="10000"/>
                                  </p:iterate>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wd">
                                    <p:tmPct val="10000"/>
                                  </p:iterate>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wd">
                                    <p:tmPct val="10000"/>
                                  </p:iterate>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wd">
                                    <p:tmPct val="10000"/>
                                  </p:iterate>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par>
                          <p:cTn id="53" fill="hold">
                            <p:stCondLst>
                              <p:cond delay="700"/>
                            </p:stCondLst>
                            <p:childTnLst>
                              <p:par>
                                <p:cTn id="54" presetID="55"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strVal val="#ppt_w*0.70"/>
                                          </p:val>
                                        </p:tav>
                                        <p:tav tm="100000">
                                          <p:val>
                                            <p:strVal val="#ppt_w"/>
                                          </p:val>
                                        </p:tav>
                                      </p:tavLst>
                                    </p:anim>
                                    <p:anim calcmode="lin" valueType="num">
                                      <p:cBhvr>
                                        <p:cTn id="57" dur="1000" fill="hold"/>
                                        <p:tgtEl>
                                          <p:spTgt spid="9"/>
                                        </p:tgtEl>
                                        <p:attrNameLst>
                                          <p:attrName>ppt_h</p:attrName>
                                        </p:attrNameLst>
                                      </p:cBhvr>
                                      <p:tavLst>
                                        <p:tav tm="0">
                                          <p:val>
                                            <p:strVal val="#ppt_h"/>
                                          </p:val>
                                        </p:tav>
                                        <p:tav tm="100000">
                                          <p:val>
                                            <p:strVal val="#ppt_h"/>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
                                            <p:txEl>
                                              <p:charRg st="4294967295" end="4294967295"/>
                                            </p:txEl>
                                          </p:spTgt>
                                        </p:tgtEl>
                                        <p:attrNameLst>
                                          <p:attrName>style.visibility</p:attrName>
                                        </p:attrNameLst>
                                      </p:cBhvr>
                                      <p:to>
                                        <p:strVal val="visible"/>
                                      </p:to>
                                    </p:set>
                                    <p:animEffect transition="in" filter="fade">
                                      <p:cBhvr>
                                        <p:cTn id="88" dur="1000"/>
                                        <p:tgtEl>
                                          <p:spTgt spid="10">
                                            <p:txEl>
                                              <p:charRg st="4294967295" end="429496729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advAuto="500"/>
      <p:bldP spid="10" grpId="0" autoUpdateAnimBg="0"/>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APE complete white"/>
          <p:cNvPicPr>
            <a:picLocks noChangeAspect="1" noChangeArrowheads="1"/>
          </p:cNvPicPr>
          <p:nvPr/>
        </p:nvPicPr>
        <p:blipFill>
          <a:blip r:embed="rId3" cstate="print"/>
          <a:srcRect/>
          <a:stretch>
            <a:fillRect/>
          </a:stretch>
        </p:blipFill>
        <p:spPr bwMode="auto">
          <a:xfrm rot="152055">
            <a:off x="7131983" y="4981317"/>
            <a:ext cx="1848811" cy="1836707"/>
          </a:xfrm>
          <a:prstGeom prst="rect">
            <a:avLst/>
          </a:prstGeom>
          <a:noFill/>
          <a:ln w="9525">
            <a:noFill/>
            <a:miter lim="800000"/>
            <a:headEnd/>
            <a:tailEnd/>
          </a:ln>
        </p:spPr>
      </p:pic>
      <p:cxnSp>
        <p:nvCxnSpPr>
          <p:cNvPr id="14" name="Straight Arrow Connector 13"/>
          <p:cNvCxnSpPr>
            <a:stCxn id="9" idx="0"/>
            <a:endCxn id="46" idx="2"/>
          </p:cNvCxnSpPr>
          <p:nvPr/>
        </p:nvCxnSpPr>
        <p:spPr>
          <a:xfrm rot="16200000" flipV="1">
            <a:off x="7816678" y="4701898"/>
            <a:ext cx="545103" cy="15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4"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5"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5"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9" name="Straight Arrow Connector 58"/>
          <p:cNvCxnSpPr/>
          <p:nvPr/>
        </p:nvCxnSpPr>
        <p:spPr>
          <a:xfrm rot="5400000" flipH="1" flipV="1">
            <a:off x="215516" y="3465004"/>
            <a:ext cx="151216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971600" y="4221088"/>
            <a:ext cx="3024336" cy="1588"/>
          </a:xfrm>
          <a:prstGeom prst="straightConnector1">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ACE3600"/>
          <p:cNvPicPr>
            <a:picLocks noChangeAspect="1" noChangeArrowheads="1"/>
          </p:cNvPicPr>
          <p:nvPr/>
        </p:nvPicPr>
        <p:blipFill>
          <a:blip r:embed="rId7" cstate="print"/>
          <a:srcRect/>
          <a:stretch>
            <a:fillRect/>
          </a:stretch>
        </p:blipFill>
        <p:spPr bwMode="auto">
          <a:xfrm>
            <a:off x="539552" y="1916832"/>
            <a:ext cx="754230" cy="733761"/>
          </a:xfrm>
          <a:prstGeom prst="rect">
            <a:avLst/>
          </a:prstGeom>
          <a:noFill/>
          <a:ln w="9525">
            <a:noFill/>
            <a:miter lim="800000"/>
            <a:headEnd/>
            <a:tailEnd/>
          </a:ln>
        </p:spPr>
      </p:pic>
      <p:cxnSp>
        <p:nvCxnSpPr>
          <p:cNvPr id="72" name="Straight Connector 71"/>
          <p:cNvCxnSpPr>
            <a:stCxn id="68" idx="0"/>
            <a:endCxn id="1029" idx="2"/>
          </p:cNvCxnSpPr>
          <p:nvPr/>
        </p:nvCxnSpPr>
        <p:spPr>
          <a:xfrm rot="5400000" flipH="1" flipV="1">
            <a:off x="738019" y="1735440"/>
            <a:ext cx="360040" cy="274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35"/>
          <p:cNvGrpSpPr/>
          <p:nvPr/>
        </p:nvGrpSpPr>
        <p:grpSpPr>
          <a:xfrm>
            <a:off x="7452320" y="2996952"/>
            <a:ext cx="1258286" cy="1440160"/>
            <a:chOff x="7452320" y="2996952"/>
            <a:chExt cx="1258286" cy="1440160"/>
          </a:xfrm>
        </p:grpSpPr>
        <p:pic>
          <p:nvPicPr>
            <p:cNvPr id="46" name="ACE3600"/>
            <p:cNvPicPr>
              <a:picLocks noChangeAspect="1" noChangeArrowheads="1"/>
            </p:cNvPicPr>
            <p:nvPr/>
          </p:nvPicPr>
          <p:blipFill>
            <a:blip r:embed="rId7" cstate="print"/>
            <a:srcRect/>
            <a:stretch>
              <a:fillRect/>
            </a:stretch>
          </p:blipFill>
          <p:spPr bwMode="auto">
            <a:xfrm>
              <a:off x="7452320" y="3212976"/>
              <a:ext cx="1258286" cy="1224136"/>
            </a:xfrm>
            <a:prstGeom prst="rect">
              <a:avLst/>
            </a:prstGeom>
            <a:noFill/>
            <a:ln w="9525">
              <a:noFill/>
              <a:miter lim="800000"/>
              <a:headEnd/>
              <a:tailEnd/>
            </a:ln>
          </p:spPr>
        </p:pic>
        <p:pic>
          <p:nvPicPr>
            <p:cNvPr id="34" name="GM360"/>
            <p:cNvPicPr>
              <a:picLocks noChangeAspect="1" noChangeArrowheads="1"/>
            </p:cNvPicPr>
            <p:nvPr/>
          </p:nvPicPr>
          <p:blipFill>
            <a:blip r:embed="rId8" cstate="print"/>
            <a:srcRect/>
            <a:stretch>
              <a:fillRect/>
            </a:stretch>
          </p:blipFill>
          <p:spPr bwMode="auto">
            <a:xfrm>
              <a:off x="7524328" y="2996952"/>
              <a:ext cx="1156429" cy="544707"/>
            </a:xfrm>
            <a:prstGeom prst="rect">
              <a:avLst/>
            </a:prstGeom>
            <a:noFill/>
            <a:ln w="9525">
              <a:noFill/>
              <a:miter lim="800000"/>
              <a:headEnd/>
              <a:tailEnd/>
            </a:ln>
          </p:spPr>
        </p:pic>
      </p:grpSp>
      <p:sp>
        <p:nvSpPr>
          <p:cNvPr id="37" name="TextBox 36"/>
          <p:cNvSpPr txBox="1"/>
          <p:nvPr/>
        </p:nvSpPr>
        <p:spPr>
          <a:xfrm>
            <a:off x="3707904" y="1268760"/>
            <a:ext cx="1800200" cy="830997"/>
          </a:xfrm>
          <a:prstGeom prst="rect">
            <a:avLst/>
          </a:prstGeom>
          <a:noFill/>
        </p:spPr>
        <p:txBody>
          <a:bodyPr wrap="square" rtlCol="0">
            <a:spAutoFit/>
          </a:bodyPr>
          <a:lstStyle/>
          <a:p>
            <a:pPr algn="ctr"/>
            <a:r>
              <a:rPr lang="sl-SI" sz="2400" b="1" dirty="0" smtClean="0">
                <a:solidFill>
                  <a:schemeClr val="tx1">
                    <a:lumMod val="50000"/>
                    <a:lumOff val="50000"/>
                  </a:schemeClr>
                </a:solidFill>
              </a:rPr>
              <a:t>UHF, VHF</a:t>
            </a:r>
          </a:p>
          <a:p>
            <a:pPr algn="ctr"/>
            <a:r>
              <a:rPr lang="sl-SI" sz="2400" dirty="0" smtClean="0">
                <a:solidFill>
                  <a:srgbClr val="00B0F0"/>
                </a:solidFill>
              </a:rPr>
              <a:t>MDLC</a:t>
            </a:r>
          </a:p>
        </p:txBody>
      </p:sp>
      <p:pic>
        <p:nvPicPr>
          <p:cNvPr id="2051" name="Picture 3"/>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3995936" y="2132856"/>
            <a:ext cx="1058469" cy="2376264"/>
          </a:xfrm>
          <a:prstGeom prst="rect">
            <a:avLst/>
          </a:prstGeom>
          <a:noFill/>
          <a:ln w="9525">
            <a:noFill/>
            <a:miter lim="800000"/>
            <a:headEnd/>
            <a:tailEnd/>
          </a:ln>
        </p:spPr>
      </p:pic>
      <p:cxnSp>
        <p:nvCxnSpPr>
          <p:cNvPr id="57" name="Straight Arrow Connector 56"/>
          <p:cNvCxnSpPr>
            <a:stCxn id="34" idx="1"/>
          </p:cNvCxnSpPr>
          <p:nvPr/>
        </p:nvCxnSpPr>
        <p:spPr>
          <a:xfrm rot="10800000">
            <a:off x="4932040" y="2420888"/>
            <a:ext cx="2592288" cy="848418"/>
          </a:xfrm>
          <a:prstGeom prst="straightConnector1">
            <a:avLst/>
          </a:prstGeom>
          <a:ln w="28575">
            <a:solidFill>
              <a:srgbClr val="00B0F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215516" y="3465004"/>
            <a:ext cx="151216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971600" y="4221088"/>
            <a:ext cx="2160240" cy="1588"/>
          </a:xfrm>
          <a:prstGeom prst="straightConnector1">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10" cstate="print"/>
          <a:srcRect/>
          <a:stretch>
            <a:fillRect/>
          </a:stretch>
        </p:blipFill>
        <p:spPr bwMode="auto">
          <a:xfrm>
            <a:off x="3131840" y="4077072"/>
            <a:ext cx="884331" cy="52102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srcRect/>
          <a:stretch>
            <a:fillRect/>
          </a:stretch>
        </p:blipFill>
        <p:spPr bwMode="auto">
          <a:xfrm>
            <a:off x="7380312" y="4005064"/>
            <a:ext cx="1168195" cy="576064"/>
          </a:xfrm>
          <a:prstGeom prst="rect">
            <a:avLst/>
          </a:prstGeom>
          <a:noFill/>
          <a:ln w="9525">
            <a:noFill/>
            <a:miter lim="800000"/>
            <a:headEnd/>
            <a:tailEnd/>
          </a:ln>
        </p:spPr>
      </p:pic>
      <p:pic>
        <p:nvPicPr>
          <p:cNvPr id="9" name="Picture 6" descr="CAPE complete white"/>
          <p:cNvPicPr>
            <a:picLocks noChangeAspect="1" noChangeArrowheads="1"/>
          </p:cNvPicPr>
          <p:nvPr/>
        </p:nvPicPr>
        <p:blipFill>
          <a:blip r:embed="rId4" cstate="print"/>
          <a:srcRect/>
          <a:stretch>
            <a:fillRect/>
          </a:stretch>
        </p:blipFill>
        <p:spPr bwMode="auto">
          <a:xfrm rot="152055">
            <a:off x="7131983" y="4981317"/>
            <a:ext cx="1848811" cy="1836707"/>
          </a:xfrm>
          <a:prstGeom prst="rect">
            <a:avLst/>
          </a:prstGeom>
          <a:noFill/>
          <a:ln w="9525">
            <a:noFill/>
            <a:miter lim="800000"/>
            <a:headEnd/>
            <a:tailEnd/>
          </a:ln>
        </p:spPr>
      </p:pic>
      <p:cxnSp>
        <p:nvCxnSpPr>
          <p:cNvPr id="14" name="Straight Arrow Connector 13"/>
          <p:cNvCxnSpPr>
            <a:stCxn id="9" idx="0"/>
            <a:endCxn id="46" idx="2"/>
          </p:cNvCxnSpPr>
          <p:nvPr/>
        </p:nvCxnSpPr>
        <p:spPr>
          <a:xfrm rot="16200000" flipV="1">
            <a:off x="7816678" y="4701898"/>
            <a:ext cx="545103" cy="15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5"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6"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6"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7"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9" name="Straight Arrow Connector 58"/>
          <p:cNvCxnSpPr/>
          <p:nvPr/>
        </p:nvCxnSpPr>
        <p:spPr>
          <a:xfrm rot="5400000" flipH="1" flipV="1">
            <a:off x="-361342" y="2888940"/>
            <a:ext cx="2665090"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971600" y="4221088"/>
            <a:ext cx="2160240" cy="158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07904" y="1268760"/>
            <a:ext cx="1800200" cy="830997"/>
          </a:xfrm>
          <a:prstGeom prst="rect">
            <a:avLst/>
          </a:prstGeom>
          <a:noFill/>
        </p:spPr>
        <p:txBody>
          <a:bodyPr wrap="square" rtlCol="0">
            <a:spAutoFit/>
          </a:bodyPr>
          <a:lstStyle/>
          <a:p>
            <a:pPr algn="ctr"/>
            <a:r>
              <a:rPr lang="sl-SI" sz="2400" b="1" dirty="0" smtClean="0">
                <a:solidFill>
                  <a:schemeClr val="tx1">
                    <a:lumMod val="50000"/>
                    <a:lumOff val="50000"/>
                  </a:schemeClr>
                </a:solidFill>
              </a:rPr>
              <a:t>UHF, VHF</a:t>
            </a:r>
          </a:p>
          <a:p>
            <a:pPr algn="ctr"/>
            <a:r>
              <a:rPr lang="sl-SI" sz="2400" dirty="0" smtClean="0">
                <a:solidFill>
                  <a:srgbClr val="FF0000"/>
                </a:solidFill>
              </a:rPr>
              <a:t>DNP, IEC ...</a:t>
            </a:r>
          </a:p>
        </p:txBody>
      </p:sp>
      <p:pic>
        <p:nvPicPr>
          <p:cNvPr id="2051" name="Picture 3"/>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3995936" y="2132856"/>
            <a:ext cx="1058469" cy="2376264"/>
          </a:xfrm>
          <a:prstGeom prst="rect">
            <a:avLst/>
          </a:prstGeom>
          <a:noFill/>
          <a:ln w="9525">
            <a:noFill/>
            <a:miter lim="800000"/>
            <a:headEnd/>
            <a:tailEnd/>
          </a:ln>
        </p:spPr>
      </p:pic>
      <p:cxnSp>
        <p:nvCxnSpPr>
          <p:cNvPr id="57" name="Straight Arrow Connector 56"/>
          <p:cNvCxnSpPr/>
          <p:nvPr/>
        </p:nvCxnSpPr>
        <p:spPr>
          <a:xfrm rot="10800000">
            <a:off x="4932040" y="2420888"/>
            <a:ext cx="2664296" cy="1656184"/>
          </a:xfrm>
          <a:prstGeom prst="straightConnector1">
            <a:avLst/>
          </a:prstGeom>
          <a:ln w="28575">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9" cstate="print"/>
          <a:srcRect/>
          <a:stretch>
            <a:fillRect/>
          </a:stretch>
        </p:blipFill>
        <p:spPr bwMode="auto">
          <a:xfrm>
            <a:off x="3131840" y="4149080"/>
            <a:ext cx="915424" cy="36691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srcRect/>
          <a:stretch>
            <a:fillRect/>
          </a:stretch>
        </p:blipFill>
        <p:spPr bwMode="auto">
          <a:xfrm>
            <a:off x="7380312" y="4005064"/>
            <a:ext cx="1168195" cy="576064"/>
          </a:xfrm>
          <a:prstGeom prst="rect">
            <a:avLst/>
          </a:prstGeom>
          <a:noFill/>
          <a:ln w="9525">
            <a:noFill/>
            <a:miter lim="800000"/>
            <a:headEnd/>
            <a:tailEnd/>
          </a:ln>
        </p:spPr>
      </p:pic>
      <p:pic>
        <p:nvPicPr>
          <p:cNvPr id="9" name="Picture 6" descr="CAPE complete white"/>
          <p:cNvPicPr>
            <a:picLocks noChangeAspect="1" noChangeArrowheads="1"/>
          </p:cNvPicPr>
          <p:nvPr/>
        </p:nvPicPr>
        <p:blipFill>
          <a:blip r:embed="rId4" cstate="print"/>
          <a:srcRect/>
          <a:stretch>
            <a:fillRect/>
          </a:stretch>
        </p:blipFill>
        <p:spPr bwMode="auto">
          <a:xfrm rot="152055">
            <a:off x="7131983" y="4981317"/>
            <a:ext cx="1848811" cy="1836707"/>
          </a:xfrm>
          <a:prstGeom prst="rect">
            <a:avLst/>
          </a:prstGeom>
          <a:noFill/>
          <a:ln w="9525">
            <a:noFill/>
            <a:miter lim="800000"/>
            <a:headEnd/>
            <a:tailEnd/>
          </a:ln>
        </p:spPr>
      </p:pic>
      <p:cxnSp>
        <p:nvCxnSpPr>
          <p:cNvPr id="14" name="Straight Arrow Connector 13"/>
          <p:cNvCxnSpPr>
            <a:stCxn id="9" idx="0"/>
            <a:endCxn id="46" idx="2"/>
          </p:cNvCxnSpPr>
          <p:nvPr/>
        </p:nvCxnSpPr>
        <p:spPr>
          <a:xfrm rot="16200000" flipV="1">
            <a:off x="7816678" y="4701898"/>
            <a:ext cx="545103" cy="15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5"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6"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6"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7"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9" name="Straight Arrow Connector 58"/>
          <p:cNvCxnSpPr/>
          <p:nvPr/>
        </p:nvCxnSpPr>
        <p:spPr>
          <a:xfrm rot="5400000" flipH="1" flipV="1">
            <a:off x="-361342" y="2888940"/>
            <a:ext cx="2665090"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971600" y="4221088"/>
            <a:ext cx="2160240" cy="158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31840" y="1268760"/>
            <a:ext cx="2880320" cy="830997"/>
          </a:xfrm>
          <a:prstGeom prst="rect">
            <a:avLst/>
          </a:prstGeom>
          <a:noFill/>
        </p:spPr>
        <p:txBody>
          <a:bodyPr wrap="square" rtlCol="0">
            <a:spAutoFit/>
          </a:bodyPr>
          <a:lstStyle/>
          <a:p>
            <a:pPr algn="ctr"/>
            <a:r>
              <a:rPr lang="sl-SI" sz="2400" b="1" dirty="0" smtClean="0">
                <a:solidFill>
                  <a:schemeClr val="tx1">
                    <a:lumMod val="50000"/>
                    <a:lumOff val="50000"/>
                  </a:schemeClr>
                </a:solidFill>
              </a:rPr>
              <a:t>UHF, VHF</a:t>
            </a:r>
          </a:p>
          <a:p>
            <a:pPr algn="ctr"/>
            <a:r>
              <a:rPr lang="sl-SI" sz="2400" dirty="0" smtClean="0">
                <a:solidFill>
                  <a:srgbClr val="FF0000"/>
                </a:solidFill>
              </a:rPr>
              <a:t>DNP, IEC, </a:t>
            </a:r>
            <a:r>
              <a:rPr lang="sl-SI" sz="2400" dirty="0" smtClean="0">
                <a:solidFill>
                  <a:srgbClr val="00B050"/>
                </a:solidFill>
              </a:rPr>
              <a:t>Modbus</a:t>
            </a:r>
          </a:p>
        </p:txBody>
      </p:sp>
      <p:pic>
        <p:nvPicPr>
          <p:cNvPr id="2051" name="Picture 3"/>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3995936" y="2132856"/>
            <a:ext cx="1058469" cy="2376264"/>
          </a:xfrm>
          <a:prstGeom prst="rect">
            <a:avLst/>
          </a:prstGeom>
          <a:noFill/>
          <a:ln w="9525">
            <a:noFill/>
            <a:miter lim="800000"/>
            <a:headEnd/>
            <a:tailEnd/>
          </a:ln>
        </p:spPr>
      </p:pic>
      <p:cxnSp>
        <p:nvCxnSpPr>
          <p:cNvPr id="57" name="Straight Arrow Connector 56"/>
          <p:cNvCxnSpPr/>
          <p:nvPr/>
        </p:nvCxnSpPr>
        <p:spPr>
          <a:xfrm rot="10800000">
            <a:off x="4932040" y="2420888"/>
            <a:ext cx="2664296" cy="1656184"/>
          </a:xfrm>
          <a:prstGeom prst="straightConnector1">
            <a:avLst/>
          </a:prstGeom>
          <a:ln w="28575">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9" cstate="print"/>
          <a:srcRect/>
          <a:stretch>
            <a:fillRect/>
          </a:stretch>
        </p:blipFill>
        <p:spPr bwMode="auto">
          <a:xfrm>
            <a:off x="3131840" y="4149080"/>
            <a:ext cx="915424" cy="366911"/>
          </a:xfrm>
          <a:prstGeom prst="rect">
            <a:avLst/>
          </a:prstGeom>
          <a:noFill/>
          <a:ln w="9525">
            <a:noFill/>
            <a:miter lim="800000"/>
            <a:headEnd/>
            <a:tailEnd/>
          </a:ln>
        </p:spPr>
      </p:pic>
      <p:pic>
        <p:nvPicPr>
          <p:cNvPr id="24" name="Picture 2"/>
          <p:cNvPicPr>
            <a:picLocks noChangeAspect="1" noChangeArrowheads="1"/>
          </p:cNvPicPr>
          <p:nvPr/>
        </p:nvPicPr>
        <p:blipFill>
          <a:blip r:embed="rId10" cstate="print"/>
          <a:srcRect/>
          <a:stretch>
            <a:fillRect/>
          </a:stretch>
        </p:blipFill>
        <p:spPr bwMode="auto">
          <a:xfrm>
            <a:off x="7596336" y="0"/>
            <a:ext cx="1119336" cy="1119336"/>
          </a:xfrm>
          <a:prstGeom prst="rect">
            <a:avLst/>
          </a:prstGeom>
          <a:noFill/>
          <a:ln w="9525">
            <a:noFill/>
            <a:miter lim="800000"/>
            <a:headEnd/>
            <a:tailEnd/>
          </a:ln>
        </p:spPr>
      </p:pic>
      <p:cxnSp>
        <p:nvCxnSpPr>
          <p:cNvPr id="31" name="Straight Arrow Connector 30"/>
          <p:cNvCxnSpPr>
            <a:stCxn id="32" idx="1"/>
          </p:cNvCxnSpPr>
          <p:nvPr/>
        </p:nvCxnSpPr>
        <p:spPr>
          <a:xfrm rot="10800000" flipV="1">
            <a:off x="5004048" y="1772816"/>
            <a:ext cx="2592288" cy="504056"/>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3" cstate="print"/>
          <a:srcRect/>
          <a:stretch>
            <a:fillRect/>
          </a:stretch>
        </p:blipFill>
        <p:spPr bwMode="auto">
          <a:xfrm>
            <a:off x="7596336" y="1484784"/>
            <a:ext cx="1168195" cy="576064"/>
          </a:xfrm>
          <a:prstGeom prst="rect">
            <a:avLst/>
          </a:prstGeom>
          <a:noFill/>
          <a:ln w="9525">
            <a:noFill/>
            <a:miter lim="800000"/>
            <a:headEnd/>
            <a:tailEnd/>
          </a:ln>
        </p:spPr>
      </p:pic>
      <p:cxnSp>
        <p:nvCxnSpPr>
          <p:cNvPr id="25" name="Straight Arrow Connector 24"/>
          <p:cNvCxnSpPr>
            <a:endCxn id="32" idx="0"/>
          </p:cNvCxnSpPr>
          <p:nvPr/>
        </p:nvCxnSpPr>
        <p:spPr>
          <a:xfrm rot="5400000">
            <a:off x="7996397" y="1236773"/>
            <a:ext cx="432048" cy="6397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252139" y="2852539"/>
            <a:ext cx="2592288" cy="79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1044402" y="4147491"/>
            <a:ext cx="2087438" cy="1588"/>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srcRect/>
          <a:stretch>
            <a:fillRect/>
          </a:stretch>
        </p:blipFill>
        <p:spPr bwMode="auto">
          <a:xfrm>
            <a:off x="7380312" y="4005064"/>
            <a:ext cx="1168195" cy="576064"/>
          </a:xfrm>
          <a:prstGeom prst="rect">
            <a:avLst/>
          </a:prstGeom>
          <a:noFill/>
          <a:ln w="9525">
            <a:noFill/>
            <a:miter lim="800000"/>
            <a:headEnd/>
            <a:tailEnd/>
          </a:ln>
        </p:spPr>
      </p:pic>
      <p:pic>
        <p:nvPicPr>
          <p:cNvPr id="9" name="Picture 6" descr="CAPE complete white"/>
          <p:cNvPicPr>
            <a:picLocks noChangeAspect="1" noChangeArrowheads="1"/>
          </p:cNvPicPr>
          <p:nvPr/>
        </p:nvPicPr>
        <p:blipFill>
          <a:blip r:embed="rId4" cstate="print"/>
          <a:srcRect/>
          <a:stretch>
            <a:fillRect/>
          </a:stretch>
        </p:blipFill>
        <p:spPr bwMode="auto">
          <a:xfrm rot="152055">
            <a:off x="7131983" y="4981317"/>
            <a:ext cx="1848811" cy="1836707"/>
          </a:xfrm>
          <a:prstGeom prst="rect">
            <a:avLst/>
          </a:prstGeom>
          <a:noFill/>
          <a:ln w="9525">
            <a:noFill/>
            <a:miter lim="800000"/>
            <a:headEnd/>
            <a:tailEnd/>
          </a:ln>
        </p:spPr>
      </p:pic>
      <p:cxnSp>
        <p:nvCxnSpPr>
          <p:cNvPr id="14" name="Straight Arrow Connector 13"/>
          <p:cNvCxnSpPr>
            <a:stCxn id="9" idx="0"/>
            <a:endCxn id="46" idx="2"/>
          </p:cNvCxnSpPr>
          <p:nvPr/>
        </p:nvCxnSpPr>
        <p:spPr>
          <a:xfrm rot="16200000" flipV="1">
            <a:off x="7816678" y="4701898"/>
            <a:ext cx="545103" cy="15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5"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6"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6"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7"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9" name="Straight Arrow Connector 58"/>
          <p:cNvCxnSpPr/>
          <p:nvPr/>
        </p:nvCxnSpPr>
        <p:spPr>
          <a:xfrm rot="5400000" flipH="1" flipV="1">
            <a:off x="-361342" y="2888940"/>
            <a:ext cx="2665090"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971600" y="4221088"/>
            <a:ext cx="2160240" cy="158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31840" y="1268760"/>
            <a:ext cx="2880320" cy="830997"/>
          </a:xfrm>
          <a:prstGeom prst="rect">
            <a:avLst/>
          </a:prstGeom>
          <a:noFill/>
        </p:spPr>
        <p:txBody>
          <a:bodyPr wrap="square" rtlCol="0">
            <a:spAutoFit/>
          </a:bodyPr>
          <a:lstStyle/>
          <a:p>
            <a:pPr algn="ctr"/>
            <a:r>
              <a:rPr lang="sl-SI" sz="2400" b="1" dirty="0" smtClean="0">
                <a:solidFill>
                  <a:schemeClr val="tx1">
                    <a:lumMod val="50000"/>
                    <a:lumOff val="50000"/>
                  </a:schemeClr>
                </a:solidFill>
              </a:rPr>
              <a:t>UHF, VHF</a:t>
            </a:r>
          </a:p>
          <a:p>
            <a:pPr algn="ctr"/>
            <a:r>
              <a:rPr lang="sl-SI" sz="2400" dirty="0" smtClean="0">
                <a:solidFill>
                  <a:srgbClr val="FF0000"/>
                </a:solidFill>
              </a:rPr>
              <a:t>DNP, IEC, </a:t>
            </a:r>
            <a:r>
              <a:rPr lang="sl-SI" sz="2400" dirty="0" smtClean="0">
                <a:solidFill>
                  <a:srgbClr val="00B050"/>
                </a:solidFill>
              </a:rPr>
              <a:t>Modbus</a:t>
            </a:r>
          </a:p>
        </p:txBody>
      </p:sp>
      <p:pic>
        <p:nvPicPr>
          <p:cNvPr id="2051" name="Picture 3"/>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3995936" y="2132856"/>
            <a:ext cx="1058469" cy="2376264"/>
          </a:xfrm>
          <a:prstGeom prst="rect">
            <a:avLst/>
          </a:prstGeom>
          <a:noFill/>
          <a:ln w="9525">
            <a:noFill/>
            <a:miter lim="800000"/>
            <a:headEnd/>
            <a:tailEnd/>
          </a:ln>
        </p:spPr>
      </p:pic>
      <p:cxnSp>
        <p:nvCxnSpPr>
          <p:cNvPr id="57" name="Straight Arrow Connector 56"/>
          <p:cNvCxnSpPr/>
          <p:nvPr/>
        </p:nvCxnSpPr>
        <p:spPr>
          <a:xfrm rot="10800000">
            <a:off x="4932040" y="2420888"/>
            <a:ext cx="2664296" cy="1656184"/>
          </a:xfrm>
          <a:prstGeom prst="straightConnector1">
            <a:avLst/>
          </a:prstGeom>
          <a:ln w="28575">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9" cstate="print"/>
          <a:srcRect/>
          <a:stretch>
            <a:fillRect/>
          </a:stretch>
        </p:blipFill>
        <p:spPr bwMode="auto">
          <a:xfrm>
            <a:off x="3131840" y="4149080"/>
            <a:ext cx="915424" cy="366911"/>
          </a:xfrm>
          <a:prstGeom prst="rect">
            <a:avLst/>
          </a:prstGeom>
          <a:noFill/>
          <a:ln w="9525">
            <a:noFill/>
            <a:miter lim="800000"/>
            <a:headEnd/>
            <a:tailEnd/>
          </a:ln>
        </p:spPr>
      </p:pic>
      <p:pic>
        <p:nvPicPr>
          <p:cNvPr id="24" name="Picture 2"/>
          <p:cNvPicPr>
            <a:picLocks noChangeAspect="1" noChangeArrowheads="1"/>
          </p:cNvPicPr>
          <p:nvPr/>
        </p:nvPicPr>
        <p:blipFill>
          <a:blip r:embed="rId10" cstate="print"/>
          <a:srcRect/>
          <a:stretch>
            <a:fillRect/>
          </a:stretch>
        </p:blipFill>
        <p:spPr bwMode="auto">
          <a:xfrm>
            <a:off x="7596336" y="2348880"/>
            <a:ext cx="1119336" cy="1119336"/>
          </a:xfrm>
          <a:prstGeom prst="rect">
            <a:avLst/>
          </a:prstGeom>
          <a:noFill/>
          <a:ln w="9525">
            <a:noFill/>
            <a:miter lim="800000"/>
            <a:headEnd/>
            <a:tailEnd/>
          </a:ln>
        </p:spPr>
      </p:pic>
      <p:cxnSp>
        <p:nvCxnSpPr>
          <p:cNvPr id="31" name="Straight Arrow Connector 30"/>
          <p:cNvCxnSpPr/>
          <p:nvPr/>
        </p:nvCxnSpPr>
        <p:spPr>
          <a:xfrm rot="10800000">
            <a:off x="5004048" y="2348880"/>
            <a:ext cx="2664296" cy="1656184"/>
          </a:xfrm>
          <a:prstGeom prst="straightConnector1">
            <a:avLst/>
          </a:prstGeom>
          <a:ln w="28575">
            <a:solidFill>
              <a:srgbClr val="00B05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919578" y="3753036"/>
            <a:ext cx="648866" cy="79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252139" y="2852539"/>
            <a:ext cx="2592288" cy="79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1044402" y="4147491"/>
            <a:ext cx="2087438" cy="1588"/>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neider Electric_transp.png"/>
          <p:cNvPicPr>
            <a:picLocks noChangeAspect="1"/>
          </p:cNvPicPr>
          <p:nvPr/>
        </p:nvPicPr>
        <p:blipFill>
          <a:blip r:embed="rId2" cstate="print"/>
          <a:stretch>
            <a:fillRect/>
          </a:stretch>
        </p:blipFill>
        <p:spPr>
          <a:xfrm>
            <a:off x="5472608" y="1916832"/>
            <a:ext cx="1979712" cy="722088"/>
          </a:xfrm>
          <a:prstGeom prst="rect">
            <a:avLst/>
          </a:prstGeom>
        </p:spPr>
      </p:pic>
      <p:pic>
        <p:nvPicPr>
          <p:cNvPr id="5" name="Altens Logo" descr="ALTENS s podpisom_600x130.png"/>
          <p:cNvPicPr>
            <a:picLocks noChangeAspect="1"/>
          </p:cNvPicPr>
          <p:nvPr/>
        </p:nvPicPr>
        <p:blipFill>
          <a:blip r:embed="rId3" cstate="print"/>
          <a:stretch>
            <a:fillRect/>
          </a:stretch>
        </p:blipFill>
        <p:spPr>
          <a:xfrm>
            <a:off x="827584" y="2132856"/>
            <a:ext cx="2118928" cy="459100"/>
          </a:xfrm>
          <a:prstGeom prst="rect">
            <a:avLst/>
          </a:prstGeom>
        </p:spPr>
      </p:pic>
      <p:sp>
        <p:nvSpPr>
          <p:cNvPr id="3" name="Subtitle 2"/>
          <p:cNvSpPr>
            <a:spLocks noGrp="1"/>
          </p:cNvSpPr>
          <p:nvPr>
            <p:ph type="subTitle" idx="1"/>
          </p:nvPr>
        </p:nvSpPr>
        <p:spPr>
          <a:xfrm>
            <a:off x="755576" y="2636912"/>
            <a:ext cx="2520280" cy="936104"/>
          </a:xfrm>
        </p:spPr>
        <p:txBody>
          <a:bodyPr>
            <a:noAutofit/>
          </a:bodyPr>
          <a:lstStyle/>
          <a:p>
            <a:pPr algn="l"/>
            <a:r>
              <a:rPr lang="sl-SI" dirty="0" smtClean="0">
                <a:solidFill>
                  <a:schemeClr val="tx2">
                    <a:lumMod val="60000"/>
                    <a:lumOff val="40000"/>
                  </a:schemeClr>
                </a:solidFill>
              </a:rPr>
              <a:t>Darko Lestan</a:t>
            </a:r>
          </a:p>
          <a:p>
            <a:pPr lvl="0" algn="l"/>
            <a:r>
              <a:rPr lang="sl-SI" sz="1600" b="1" dirty="0" smtClean="0">
                <a:solidFill>
                  <a:schemeClr val="tx1"/>
                </a:solidFill>
              </a:rPr>
              <a:t>Direktor</a:t>
            </a:r>
            <a:endParaRPr lang="sl-SI" sz="1600" dirty="0" smtClean="0">
              <a:solidFill>
                <a:schemeClr val="tx1"/>
              </a:solidFill>
            </a:endParaRPr>
          </a:p>
          <a:p>
            <a:pPr algn="l"/>
            <a:endParaRPr lang="sl-SI" dirty="0" smtClean="0">
              <a:solidFill>
                <a:schemeClr val="tx2">
                  <a:lumMod val="60000"/>
                  <a:lumOff val="40000"/>
                </a:schemeClr>
              </a:solidFill>
            </a:endParaRPr>
          </a:p>
        </p:txBody>
      </p:sp>
      <p:sp>
        <p:nvSpPr>
          <p:cNvPr id="7" name="Title 6"/>
          <p:cNvSpPr>
            <a:spLocks noGrp="1"/>
          </p:cNvSpPr>
          <p:nvPr>
            <p:ph type="ctrTitle"/>
          </p:nvPr>
        </p:nvSpPr>
        <p:spPr>
          <a:xfrm>
            <a:off x="1763688" y="116632"/>
            <a:ext cx="5112568" cy="864096"/>
          </a:xfrm>
        </p:spPr>
        <p:txBody>
          <a:bodyPr/>
          <a:lstStyle/>
          <a:p>
            <a:r>
              <a:rPr lang="sl-SI" b="1" dirty="0" smtClean="0">
                <a:solidFill>
                  <a:schemeClr val="tx2">
                    <a:lumMod val="60000"/>
                    <a:lumOff val="40000"/>
                  </a:schemeClr>
                </a:solidFill>
              </a:rPr>
              <a:t>Dobrodošli!</a:t>
            </a:r>
            <a:endParaRPr lang="sl-SI" b="1" dirty="0">
              <a:solidFill>
                <a:schemeClr val="tx2">
                  <a:lumMod val="60000"/>
                  <a:lumOff val="40000"/>
                </a:schemeClr>
              </a:solidFill>
            </a:endParaRPr>
          </a:p>
        </p:txBody>
      </p:sp>
      <p:sp>
        <p:nvSpPr>
          <p:cNvPr id="8" name="Subtitle 2"/>
          <p:cNvSpPr txBox="1">
            <a:spLocks/>
          </p:cNvSpPr>
          <p:nvPr/>
        </p:nvSpPr>
        <p:spPr>
          <a:xfrm>
            <a:off x="5364088" y="2708920"/>
            <a:ext cx="2520280" cy="50405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3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Stefan Kramer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4" cstate="print"/>
          <a:srcRect/>
          <a:stretch>
            <a:fillRect/>
          </a:stretch>
        </p:blipFill>
        <p:spPr bwMode="auto">
          <a:xfrm>
            <a:off x="899592" y="4221088"/>
            <a:ext cx="1524000" cy="2286000"/>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5868144" y="4509120"/>
            <a:ext cx="1999109" cy="1999109"/>
          </a:xfrm>
          <a:prstGeom prst="rect">
            <a:avLst/>
          </a:prstGeom>
          <a:noFill/>
          <a:ln w="9525">
            <a:noFill/>
            <a:miter lim="800000"/>
            <a:headEnd/>
            <a:tailEnd/>
          </a:ln>
        </p:spPr>
      </p:pic>
      <p:sp>
        <p:nvSpPr>
          <p:cNvPr id="11" name="Subtitle 2"/>
          <p:cNvSpPr txBox="1">
            <a:spLocks/>
          </p:cNvSpPr>
          <p:nvPr/>
        </p:nvSpPr>
        <p:spPr>
          <a:xfrm>
            <a:off x="5364088" y="3212976"/>
            <a:ext cx="2376264" cy="360040"/>
          </a:xfrm>
          <a:prstGeom prst="rect">
            <a:avLst/>
          </a:prstGeom>
        </p:spPr>
        <p:txBody>
          <a:bodyPr vert="horz" lIns="91440" tIns="45720" rIns="91440" bIns="45720" rtlCol="0">
            <a:noAutofit/>
          </a:bodyPr>
          <a:lstStyle/>
          <a:p>
            <a:pPr lvl="0">
              <a:spcBef>
                <a:spcPct val="20000"/>
              </a:spcBef>
            </a:pPr>
            <a:r>
              <a:rPr lang="en-US" sz="1600" b="1" dirty="0" smtClean="0"/>
              <a:t>Regional Sales Manager</a:t>
            </a:r>
            <a:endParaRPr kumimoji="0" lang="sl-SI" sz="16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p:txBody>
      </p:sp>
      <p:sp>
        <p:nvSpPr>
          <p:cNvPr id="15" name="Subtitle 2"/>
          <p:cNvSpPr txBox="1">
            <a:spLocks/>
          </p:cNvSpPr>
          <p:nvPr/>
        </p:nvSpPr>
        <p:spPr>
          <a:xfrm>
            <a:off x="5364088" y="2708920"/>
            <a:ext cx="2592288" cy="504056"/>
          </a:xfrm>
          <a:prstGeom prst="rect">
            <a:avLst/>
          </a:prstGeom>
          <a:solidFill>
            <a:schemeClr val="bg1"/>
          </a:solidFill>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3200" b="1" i="0" u="none" strike="noStrike" kern="1200" cap="none" spc="0" normalizeH="0" baseline="0" noProof="0" dirty="0" smtClean="0">
                <a:ln>
                  <a:noFill/>
                </a:ln>
                <a:solidFill>
                  <a:schemeClr val="accent6">
                    <a:lumMod val="75000"/>
                  </a:schemeClr>
                </a:solidFill>
                <a:effectLst/>
                <a:uLnTx/>
                <a:uFillTx/>
                <a:latin typeface="+mn-lt"/>
                <a:ea typeface="+mn-ea"/>
                <a:cs typeface="+mn-cs"/>
              </a:rPr>
              <a:t>Stefan Kramer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p:txBody>
      </p:sp>
      <p:sp>
        <p:nvSpPr>
          <p:cNvPr id="16" name="Subtitle 2"/>
          <p:cNvSpPr txBox="1">
            <a:spLocks/>
          </p:cNvSpPr>
          <p:nvPr/>
        </p:nvSpPr>
        <p:spPr>
          <a:xfrm>
            <a:off x="755576" y="2636912"/>
            <a:ext cx="2520280" cy="504056"/>
          </a:xfrm>
          <a:prstGeom prst="rect">
            <a:avLst/>
          </a:prstGeom>
          <a:solidFill>
            <a:schemeClr val="bg1"/>
          </a:solidFill>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3200" b="1" i="0" u="none" strike="noStrike" kern="1200" cap="none" spc="0" normalizeH="0" baseline="0" noProof="0" dirty="0" smtClean="0">
                <a:ln>
                  <a:noFill/>
                </a:ln>
                <a:solidFill>
                  <a:srgbClr val="00863D"/>
                </a:solidFill>
                <a:effectLst/>
                <a:uLnTx/>
                <a:uFillTx/>
                <a:latin typeface="+mn-lt"/>
                <a:ea typeface="+mn-ea"/>
                <a:cs typeface="+mn-cs"/>
              </a:rPr>
              <a:t>Darko Lestan</a:t>
            </a:r>
            <a:endParaRPr kumimoji="0" lang="sl-SI" sz="16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p:txBody>
      </p:sp>
      <p:sp>
        <p:nvSpPr>
          <p:cNvPr id="17" name="Title 6"/>
          <p:cNvSpPr txBox="1">
            <a:spLocks/>
          </p:cNvSpPr>
          <p:nvPr/>
        </p:nvSpPr>
        <p:spPr>
          <a:xfrm>
            <a:off x="1763688" y="836712"/>
            <a:ext cx="5112568"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smtClean="0">
                <a:ln>
                  <a:noFill/>
                </a:ln>
                <a:solidFill>
                  <a:schemeClr val="accent6">
                    <a:lumMod val="75000"/>
                  </a:schemeClr>
                </a:solidFill>
                <a:effectLst/>
                <a:uLnTx/>
                <a:uFillTx/>
                <a:latin typeface="+mj-lt"/>
                <a:ea typeface="+mj-ea"/>
                <a:cs typeface="+mj-cs"/>
              </a:rPr>
              <a:t>Welkom!</a:t>
            </a:r>
            <a:endParaRPr kumimoji="0" lang="sl-SI" sz="4400" b="1"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18" name="Picture 17" descr="Schneider Electric_transp.png"/>
          <p:cNvPicPr>
            <a:picLocks noChangeAspect="1"/>
          </p:cNvPicPr>
          <p:nvPr/>
        </p:nvPicPr>
        <p:blipFill>
          <a:blip r:embed="rId2" cstate="print">
            <a:duotone>
              <a:schemeClr val="accent6">
                <a:shade val="45000"/>
                <a:satMod val="135000"/>
              </a:schemeClr>
              <a:prstClr val="white"/>
            </a:duotone>
            <a:lum bright="-25000" contrast="57000"/>
          </a:blip>
          <a:stretch>
            <a:fillRect/>
          </a:stretch>
        </p:blipFill>
        <p:spPr>
          <a:xfrm>
            <a:off x="5436096" y="1914824"/>
            <a:ext cx="1979712" cy="722088"/>
          </a:xfrm>
          <a:prstGeom prst="rect">
            <a:avLst/>
          </a:prstGeom>
          <a:solidFill>
            <a:schemeClr val="bg1"/>
          </a:solidFill>
        </p:spPr>
      </p:pic>
      <p:pic>
        <p:nvPicPr>
          <p:cNvPr id="1028" name="Picture 4" descr="C:\Documents and Settings\Darko\Local Settings\Temporary Internet Files\Content.IE5\YTHXJS0J\MC900365992[1].wmf"/>
          <p:cNvPicPr>
            <a:picLocks noChangeAspect="1" noChangeArrowheads="1"/>
          </p:cNvPicPr>
          <p:nvPr/>
        </p:nvPicPr>
        <p:blipFill>
          <a:blip r:embed="rId6" cstate="print">
            <a:duotone>
              <a:prstClr val="black"/>
              <a:schemeClr val="accent3">
                <a:tint val="45000"/>
                <a:satMod val="400000"/>
              </a:schemeClr>
            </a:duotone>
            <a:lum bright="-9000" contrast="92000"/>
          </a:blip>
          <a:srcRect/>
          <a:stretch>
            <a:fillRect/>
          </a:stretch>
        </p:blipFill>
        <p:spPr bwMode="auto">
          <a:xfrm>
            <a:off x="8028384" y="1484784"/>
            <a:ext cx="923925" cy="788988"/>
          </a:xfrm>
          <a:prstGeom prst="rect">
            <a:avLst/>
          </a:prstGeom>
          <a:solidFill>
            <a:schemeClr val="bg1"/>
          </a:solidFill>
        </p:spPr>
      </p:pic>
      <p:sp>
        <p:nvSpPr>
          <p:cNvPr id="19" name="Subtitle 2"/>
          <p:cNvSpPr txBox="1">
            <a:spLocks/>
          </p:cNvSpPr>
          <p:nvPr/>
        </p:nvSpPr>
        <p:spPr>
          <a:xfrm>
            <a:off x="5364088" y="2492896"/>
            <a:ext cx="3456384" cy="288032"/>
          </a:xfrm>
          <a:prstGeom prst="rect">
            <a:avLst/>
          </a:prstGeom>
        </p:spPr>
        <p:txBody>
          <a:bodyPr vert="horz" lIns="91440" tIns="45720" rIns="91440" bIns="45720" rtlCol="0">
            <a:noAutofit/>
          </a:bodyPr>
          <a:lstStyle/>
          <a:p>
            <a:pPr lvl="0">
              <a:spcBef>
                <a:spcPct val="20000"/>
              </a:spcBef>
            </a:pPr>
            <a:r>
              <a:rPr lang="en-US" sz="1600" b="1" dirty="0" smtClean="0">
                <a:solidFill>
                  <a:srgbClr val="00863D"/>
                </a:solidFill>
              </a:rPr>
              <a:t>Telemetry &amp; Remote SCADA Solutions</a:t>
            </a:r>
            <a:endParaRPr lang="sl-SI" sz="1600" b="1" dirty="0" smtClean="0">
              <a:solidFill>
                <a:srgbClr val="00863D"/>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55" presetClass="entr" presetSubtype="0" fill="hold" nodeType="afterEffect">
                                  <p:stCondLst>
                                    <p:cond delay="100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strVal val="#ppt_w*0.70"/>
                                          </p:val>
                                        </p:tav>
                                        <p:tav tm="100000">
                                          <p:val>
                                            <p:strVal val="#ppt_w"/>
                                          </p:val>
                                        </p:tav>
                                      </p:tavLst>
                                    </p:anim>
                                    <p:anim calcmode="lin" valueType="num">
                                      <p:cBhvr>
                                        <p:cTn id="39" dur="500" fill="hold"/>
                                        <p:tgtEl>
                                          <p:spTgt spid="1028"/>
                                        </p:tgtEl>
                                        <p:attrNameLst>
                                          <p:attrName>ppt_h</p:attrName>
                                        </p:attrNameLst>
                                      </p:cBhvr>
                                      <p:tavLst>
                                        <p:tav tm="0">
                                          <p:val>
                                            <p:strVal val="#ppt_h"/>
                                          </p:val>
                                        </p:tav>
                                        <p:tav tm="100000">
                                          <p:val>
                                            <p:strVal val="#ppt_h"/>
                                          </p:val>
                                        </p:tav>
                                      </p:tavLst>
                                    </p:anim>
                                    <p:animEffect transition="in" filter="fade">
                                      <p:cBhvr>
                                        <p:cTn id="40" dur="500"/>
                                        <p:tgtEl>
                                          <p:spTgt spid="102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3" fill="hold" nodeType="click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1+ppt_w/2"/>
                                          </p:val>
                                        </p:tav>
                                      </p:tavLst>
                                    </p:anim>
                                    <p:anim calcmode="lin" valueType="num">
                                      <p:cBhvr additive="base">
                                        <p:cTn id="45" dur="500"/>
                                        <p:tgtEl>
                                          <p:spTgt spid="18"/>
                                        </p:tgtEl>
                                        <p:attrNameLst>
                                          <p:attrName>ppt_y</p:attrName>
                                        </p:attrNameLst>
                                      </p:cBhvr>
                                      <p:tavLst>
                                        <p:tav tm="0">
                                          <p:val>
                                            <p:strVal val="ppt_y"/>
                                          </p:val>
                                        </p:tav>
                                        <p:tav tm="100000">
                                          <p:val>
                                            <p:strVal val="0-ppt_h/2"/>
                                          </p:val>
                                        </p:tav>
                                      </p:tavLst>
                                    </p:anim>
                                    <p:set>
                                      <p:cBhvr>
                                        <p:cTn id="46" dur="1" fill="hold">
                                          <p:stCondLst>
                                            <p:cond delay="499"/>
                                          </p:stCondLst>
                                        </p:cTn>
                                        <p:tgtEl>
                                          <p:spTgt spid="18"/>
                                        </p:tgtEl>
                                        <p:attrNameLst>
                                          <p:attrName>style.visibility</p:attrName>
                                        </p:attrNameLst>
                                      </p:cBhvr>
                                      <p:to>
                                        <p:strVal val="hidden"/>
                                      </p:to>
                                    </p:set>
                                  </p:childTnLst>
                                </p:cTn>
                              </p:par>
                              <p:par>
                                <p:cTn id="47" presetID="2" presetClass="exit" presetSubtype="3" fill="hold" nodeType="withEffect">
                                  <p:stCondLst>
                                    <p:cond delay="0"/>
                                  </p:stCondLst>
                                  <p:childTnLst>
                                    <p:anim calcmode="lin" valueType="num">
                                      <p:cBhvr additive="base">
                                        <p:cTn id="48" dur="500"/>
                                        <p:tgtEl>
                                          <p:spTgt spid="1028"/>
                                        </p:tgtEl>
                                        <p:attrNameLst>
                                          <p:attrName>ppt_x</p:attrName>
                                        </p:attrNameLst>
                                      </p:cBhvr>
                                      <p:tavLst>
                                        <p:tav tm="0">
                                          <p:val>
                                            <p:strVal val="ppt_x"/>
                                          </p:val>
                                        </p:tav>
                                        <p:tav tm="100000">
                                          <p:val>
                                            <p:strVal val="1+ppt_w/2"/>
                                          </p:val>
                                        </p:tav>
                                      </p:tavLst>
                                    </p:anim>
                                    <p:anim calcmode="lin" valueType="num">
                                      <p:cBhvr additive="base">
                                        <p:cTn id="49" dur="500"/>
                                        <p:tgtEl>
                                          <p:spTgt spid="1028"/>
                                        </p:tgtEl>
                                        <p:attrNameLst>
                                          <p:attrName>ppt_y</p:attrName>
                                        </p:attrNameLst>
                                      </p:cBhvr>
                                      <p:tavLst>
                                        <p:tav tm="0">
                                          <p:val>
                                            <p:strVal val="ppt_y"/>
                                          </p:val>
                                        </p:tav>
                                        <p:tav tm="100000">
                                          <p:val>
                                            <p:strVal val="0-ppt_h/2"/>
                                          </p:val>
                                        </p:tav>
                                      </p:tavLst>
                                    </p:anim>
                                    <p:set>
                                      <p:cBhvr>
                                        <p:cTn id="50"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animBg="1"/>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ACE3600"/>
          <p:cNvPicPr>
            <a:picLocks noChangeAspect="1" noChangeArrowheads="1"/>
          </p:cNvPicPr>
          <p:nvPr/>
        </p:nvPicPr>
        <p:blipFill>
          <a:blip r:embed="rId3" cstate="print"/>
          <a:srcRect/>
          <a:stretch>
            <a:fillRect/>
          </a:stretch>
        </p:blipFill>
        <p:spPr bwMode="auto">
          <a:xfrm>
            <a:off x="1043608" y="2060848"/>
            <a:ext cx="682222" cy="663706"/>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a:off x="7380312" y="4005064"/>
            <a:ext cx="1168195" cy="576064"/>
          </a:xfrm>
          <a:prstGeom prst="rect">
            <a:avLst/>
          </a:prstGeom>
          <a:noFill/>
          <a:ln w="9525">
            <a:noFill/>
            <a:miter lim="800000"/>
            <a:headEnd/>
            <a:tailEnd/>
          </a:ln>
        </p:spPr>
      </p:pic>
      <p:pic>
        <p:nvPicPr>
          <p:cNvPr id="9" name="Picture 6" descr="CAPE complete white"/>
          <p:cNvPicPr>
            <a:picLocks noChangeAspect="1" noChangeArrowheads="1"/>
          </p:cNvPicPr>
          <p:nvPr/>
        </p:nvPicPr>
        <p:blipFill>
          <a:blip r:embed="rId5" cstate="print"/>
          <a:srcRect/>
          <a:stretch>
            <a:fillRect/>
          </a:stretch>
        </p:blipFill>
        <p:spPr bwMode="auto">
          <a:xfrm rot="152055">
            <a:off x="7131983" y="4981317"/>
            <a:ext cx="1848811" cy="1836707"/>
          </a:xfrm>
          <a:prstGeom prst="rect">
            <a:avLst/>
          </a:prstGeom>
          <a:noFill/>
          <a:ln w="9525">
            <a:noFill/>
            <a:miter lim="800000"/>
            <a:headEnd/>
            <a:tailEnd/>
          </a:ln>
        </p:spPr>
      </p:pic>
      <p:cxnSp>
        <p:nvCxnSpPr>
          <p:cNvPr id="14" name="Straight Arrow Connector 13"/>
          <p:cNvCxnSpPr>
            <a:stCxn id="9" idx="0"/>
            <a:endCxn id="46" idx="2"/>
          </p:cNvCxnSpPr>
          <p:nvPr/>
        </p:nvCxnSpPr>
        <p:spPr>
          <a:xfrm rot="16200000" flipV="1">
            <a:off x="7816678" y="4701898"/>
            <a:ext cx="545103" cy="15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6"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7"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7"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8"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9" name="Straight Arrow Connector 58"/>
          <p:cNvCxnSpPr/>
          <p:nvPr/>
        </p:nvCxnSpPr>
        <p:spPr>
          <a:xfrm rot="5400000" flipH="1" flipV="1">
            <a:off x="-361342" y="2888940"/>
            <a:ext cx="2665090"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971600" y="4221088"/>
            <a:ext cx="2160240" cy="158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31840" y="1268760"/>
            <a:ext cx="2880320" cy="830997"/>
          </a:xfrm>
          <a:prstGeom prst="rect">
            <a:avLst/>
          </a:prstGeom>
          <a:noFill/>
        </p:spPr>
        <p:txBody>
          <a:bodyPr wrap="square" rtlCol="0">
            <a:spAutoFit/>
          </a:bodyPr>
          <a:lstStyle/>
          <a:p>
            <a:pPr algn="ctr"/>
            <a:r>
              <a:rPr lang="sl-SI" sz="2400" b="1" dirty="0" smtClean="0">
                <a:solidFill>
                  <a:schemeClr val="tx1">
                    <a:lumMod val="50000"/>
                    <a:lumOff val="50000"/>
                  </a:schemeClr>
                </a:solidFill>
              </a:rPr>
              <a:t>UHF, VHF</a:t>
            </a:r>
          </a:p>
          <a:p>
            <a:pPr algn="ctr"/>
            <a:r>
              <a:rPr lang="sl-SI" sz="2400" dirty="0" smtClean="0">
                <a:solidFill>
                  <a:srgbClr val="FF0000"/>
                </a:solidFill>
              </a:rPr>
              <a:t>DNP, IEC, </a:t>
            </a:r>
            <a:r>
              <a:rPr lang="sl-SI" sz="2400" dirty="0" smtClean="0">
                <a:solidFill>
                  <a:srgbClr val="00B0F0"/>
                </a:solidFill>
              </a:rPr>
              <a:t>MDLC</a:t>
            </a:r>
          </a:p>
        </p:txBody>
      </p:sp>
      <p:pic>
        <p:nvPicPr>
          <p:cNvPr id="2051" name="Picture 3"/>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3995936" y="2132856"/>
            <a:ext cx="1058469" cy="2376264"/>
          </a:xfrm>
          <a:prstGeom prst="rect">
            <a:avLst/>
          </a:prstGeom>
          <a:noFill/>
          <a:ln w="9525">
            <a:noFill/>
            <a:miter lim="800000"/>
            <a:headEnd/>
            <a:tailEnd/>
          </a:ln>
        </p:spPr>
      </p:pic>
      <p:cxnSp>
        <p:nvCxnSpPr>
          <p:cNvPr id="57" name="Straight Arrow Connector 56"/>
          <p:cNvCxnSpPr/>
          <p:nvPr/>
        </p:nvCxnSpPr>
        <p:spPr>
          <a:xfrm rot="10800000">
            <a:off x="4932040" y="2420888"/>
            <a:ext cx="2664296" cy="1656184"/>
          </a:xfrm>
          <a:prstGeom prst="straightConnector1">
            <a:avLst/>
          </a:prstGeom>
          <a:ln w="28575">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10" cstate="print"/>
          <a:srcRect/>
          <a:stretch>
            <a:fillRect/>
          </a:stretch>
        </p:blipFill>
        <p:spPr bwMode="auto">
          <a:xfrm>
            <a:off x="3131840" y="4149080"/>
            <a:ext cx="915424" cy="366911"/>
          </a:xfrm>
          <a:prstGeom prst="rect">
            <a:avLst/>
          </a:prstGeom>
          <a:noFill/>
          <a:ln w="9525">
            <a:noFill/>
            <a:miter lim="800000"/>
            <a:headEnd/>
            <a:tailEnd/>
          </a:ln>
        </p:spPr>
      </p:pic>
      <p:cxnSp>
        <p:nvCxnSpPr>
          <p:cNvPr id="31" name="Straight Arrow Connector 30"/>
          <p:cNvCxnSpPr>
            <a:stCxn id="32" idx="1"/>
          </p:cNvCxnSpPr>
          <p:nvPr/>
        </p:nvCxnSpPr>
        <p:spPr>
          <a:xfrm rot="10800000" flipV="1">
            <a:off x="5004048" y="1772816"/>
            <a:ext cx="2592288" cy="504056"/>
          </a:xfrm>
          <a:prstGeom prst="straightConnector1">
            <a:avLst/>
          </a:prstGeom>
          <a:ln w="28575">
            <a:solidFill>
              <a:srgbClr val="00B0F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4" cstate="print"/>
          <a:srcRect/>
          <a:stretch>
            <a:fillRect/>
          </a:stretch>
        </p:blipFill>
        <p:spPr bwMode="auto">
          <a:xfrm>
            <a:off x="7596336" y="1484784"/>
            <a:ext cx="1168195" cy="576064"/>
          </a:xfrm>
          <a:prstGeom prst="rect">
            <a:avLst/>
          </a:prstGeom>
          <a:noFill/>
          <a:ln w="9525">
            <a:noFill/>
            <a:miter lim="800000"/>
            <a:headEnd/>
            <a:tailEnd/>
          </a:ln>
        </p:spPr>
      </p:pic>
      <p:cxnSp>
        <p:nvCxnSpPr>
          <p:cNvPr id="25" name="Straight Arrow Connector 24"/>
          <p:cNvCxnSpPr/>
          <p:nvPr/>
        </p:nvCxnSpPr>
        <p:spPr>
          <a:xfrm rot="16200000" flipH="1">
            <a:off x="7632340" y="1304764"/>
            <a:ext cx="360040" cy="14401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503548" y="3176972"/>
            <a:ext cx="1512168" cy="43204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1044402" y="4147491"/>
            <a:ext cx="2087438" cy="1588"/>
          </a:xfrm>
          <a:prstGeom prst="straightConnector1">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33" name="ACE3600"/>
          <p:cNvPicPr>
            <a:picLocks noChangeAspect="1" noChangeArrowheads="1"/>
          </p:cNvPicPr>
          <p:nvPr/>
        </p:nvPicPr>
        <p:blipFill>
          <a:blip r:embed="rId3" cstate="print"/>
          <a:srcRect/>
          <a:stretch>
            <a:fillRect/>
          </a:stretch>
        </p:blipFill>
        <p:spPr bwMode="auto">
          <a:xfrm>
            <a:off x="6948264" y="0"/>
            <a:ext cx="1258286" cy="1224136"/>
          </a:xfrm>
          <a:prstGeom prst="rect">
            <a:avLst/>
          </a:prstGeom>
          <a:noFill/>
          <a:ln w="9525">
            <a:noFill/>
            <a:miter lim="800000"/>
            <a:headEnd/>
            <a:tailEnd/>
          </a:ln>
        </p:spPr>
      </p:pic>
      <p:cxnSp>
        <p:nvCxnSpPr>
          <p:cNvPr id="42" name="Straight Arrow Connector 41"/>
          <p:cNvCxnSpPr>
            <a:stCxn id="41" idx="0"/>
          </p:cNvCxnSpPr>
          <p:nvPr/>
        </p:nvCxnSpPr>
        <p:spPr>
          <a:xfrm rot="16200000" flipV="1">
            <a:off x="1034145" y="1710273"/>
            <a:ext cx="504056" cy="197093"/>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372200" y="2996952"/>
            <a:ext cx="648072" cy="1203562"/>
          </a:xfrm>
          <a:prstGeom prst="rect">
            <a:avLst/>
          </a:prstGeom>
          <a:noFill/>
          <a:ln w="9525">
            <a:noFill/>
            <a:miter lim="800000"/>
            <a:headEnd/>
            <a:tailEnd/>
          </a:ln>
        </p:spPr>
      </p:pic>
      <p:pic>
        <p:nvPicPr>
          <p:cNvPr id="41" name="ACE3600"/>
          <p:cNvPicPr>
            <a:picLocks noChangeAspect="1" noChangeArrowheads="1"/>
          </p:cNvPicPr>
          <p:nvPr/>
        </p:nvPicPr>
        <p:blipFill>
          <a:blip r:embed="rId4" cstate="print"/>
          <a:srcRect/>
          <a:stretch>
            <a:fillRect/>
          </a:stretch>
        </p:blipFill>
        <p:spPr bwMode="auto">
          <a:xfrm>
            <a:off x="1043608" y="2060848"/>
            <a:ext cx="682222" cy="663706"/>
          </a:xfrm>
          <a:prstGeom prst="rect">
            <a:avLst/>
          </a:prstGeom>
          <a:noFill/>
          <a:ln w="9525">
            <a:noFill/>
            <a:miter lim="800000"/>
            <a:headEnd/>
            <a:tailEnd/>
          </a:ln>
        </p:spPr>
      </p:pic>
      <p:pic>
        <p:nvPicPr>
          <p:cNvPr id="27" name="Picture 2"/>
          <p:cNvPicPr>
            <a:picLocks noChangeAspect="1" noChangeArrowheads="1"/>
          </p:cNvPicPr>
          <p:nvPr/>
        </p:nvPicPr>
        <p:blipFill>
          <a:blip r:embed="rId5" cstate="print"/>
          <a:srcRect/>
          <a:stretch>
            <a:fillRect/>
          </a:stretch>
        </p:blipFill>
        <p:spPr bwMode="auto">
          <a:xfrm>
            <a:off x="7380312" y="4005064"/>
            <a:ext cx="1168195" cy="576064"/>
          </a:xfrm>
          <a:prstGeom prst="rect">
            <a:avLst/>
          </a:prstGeom>
          <a:noFill/>
          <a:ln w="9525">
            <a:noFill/>
            <a:miter lim="800000"/>
            <a:headEnd/>
            <a:tailEnd/>
          </a:ln>
        </p:spPr>
      </p:pic>
      <p:pic>
        <p:nvPicPr>
          <p:cNvPr id="9" name="Picture 6" descr="CAPE complete white"/>
          <p:cNvPicPr>
            <a:picLocks noChangeAspect="1" noChangeArrowheads="1"/>
          </p:cNvPicPr>
          <p:nvPr/>
        </p:nvPicPr>
        <p:blipFill>
          <a:blip r:embed="rId6" cstate="print"/>
          <a:srcRect/>
          <a:stretch>
            <a:fillRect/>
          </a:stretch>
        </p:blipFill>
        <p:spPr bwMode="auto">
          <a:xfrm rot="152055">
            <a:off x="7131983" y="4981317"/>
            <a:ext cx="1848811" cy="1836707"/>
          </a:xfrm>
          <a:prstGeom prst="rect">
            <a:avLst/>
          </a:prstGeom>
          <a:noFill/>
          <a:ln w="9525">
            <a:noFill/>
            <a:miter lim="800000"/>
            <a:headEnd/>
            <a:tailEnd/>
          </a:ln>
        </p:spPr>
      </p:pic>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7"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8"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8"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9"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9" name="Straight Arrow Connector 58"/>
          <p:cNvCxnSpPr/>
          <p:nvPr/>
        </p:nvCxnSpPr>
        <p:spPr>
          <a:xfrm rot="5400000" flipH="1" flipV="1">
            <a:off x="-361342" y="2888940"/>
            <a:ext cx="2665090"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971600" y="4221088"/>
            <a:ext cx="2160240" cy="158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31840" y="1268760"/>
            <a:ext cx="2880320" cy="830997"/>
          </a:xfrm>
          <a:prstGeom prst="rect">
            <a:avLst/>
          </a:prstGeom>
          <a:noFill/>
        </p:spPr>
        <p:txBody>
          <a:bodyPr wrap="square" rtlCol="0">
            <a:spAutoFit/>
          </a:bodyPr>
          <a:lstStyle/>
          <a:p>
            <a:pPr algn="ctr"/>
            <a:r>
              <a:rPr lang="sl-SI" sz="2400" b="1" dirty="0" smtClean="0">
                <a:solidFill>
                  <a:schemeClr val="tx1">
                    <a:lumMod val="50000"/>
                    <a:lumOff val="50000"/>
                  </a:schemeClr>
                </a:solidFill>
              </a:rPr>
              <a:t>UHF, VHF</a:t>
            </a:r>
          </a:p>
          <a:p>
            <a:pPr algn="ctr"/>
            <a:r>
              <a:rPr lang="sl-SI" sz="2400" dirty="0" smtClean="0">
                <a:solidFill>
                  <a:srgbClr val="FF0000"/>
                </a:solidFill>
              </a:rPr>
              <a:t>DNP, IEC, </a:t>
            </a:r>
            <a:r>
              <a:rPr lang="sl-SI" sz="2400" dirty="0" smtClean="0">
                <a:solidFill>
                  <a:srgbClr val="00B0F0"/>
                </a:solidFill>
              </a:rPr>
              <a:t>MDLC</a:t>
            </a:r>
          </a:p>
        </p:txBody>
      </p:sp>
      <p:pic>
        <p:nvPicPr>
          <p:cNvPr id="2051" name="Picture 3"/>
          <p:cNvPicPr>
            <a:picLocks noChangeAspect="1" noChangeArrowheads="1"/>
          </p:cNvPicPr>
          <p:nvPr/>
        </p:nvPicPr>
        <p:blipFill>
          <a:blip r:embed="rId10" cstate="print">
            <a:duotone>
              <a:schemeClr val="accent5">
                <a:shade val="45000"/>
                <a:satMod val="135000"/>
              </a:schemeClr>
              <a:prstClr val="white"/>
            </a:duotone>
          </a:blip>
          <a:srcRect/>
          <a:stretch>
            <a:fillRect/>
          </a:stretch>
        </p:blipFill>
        <p:spPr bwMode="auto">
          <a:xfrm>
            <a:off x="3995936" y="2132856"/>
            <a:ext cx="1058469" cy="2376264"/>
          </a:xfrm>
          <a:prstGeom prst="rect">
            <a:avLst/>
          </a:prstGeom>
          <a:noFill/>
          <a:ln w="9525">
            <a:noFill/>
            <a:miter lim="800000"/>
            <a:headEnd/>
            <a:tailEnd/>
          </a:ln>
        </p:spPr>
      </p:pic>
      <p:cxnSp>
        <p:nvCxnSpPr>
          <p:cNvPr id="57" name="Straight Arrow Connector 56"/>
          <p:cNvCxnSpPr/>
          <p:nvPr/>
        </p:nvCxnSpPr>
        <p:spPr>
          <a:xfrm rot="10800000">
            <a:off x="4932040" y="2420888"/>
            <a:ext cx="2664296" cy="1656184"/>
          </a:xfrm>
          <a:prstGeom prst="straightConnector1">
            <a:avLst/>
          </a:prstGeom>
          <a:ln w="28575">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11" cstate="print"/>
          <a:srcRect/>
          <a:stretch>
            <a:fillRect/>
          </a:stretch>
        </p:blipFill>
        <p:spPr bwMode="auto">
          <a:xfrm>
            <a:off x="3131840" y="4149080"/>
            <a:ext cx="915424" cy="366911"/>
          </a:xfrm>
          <a:prstGeom prst="rect">
            <a:avLst/>
          </a:prstGeom>
          <a:noFill/>
          <a:ln w="9525">
            <a:noFill/>
            <a:miter lim="800000"/>
            <a:headEnd/>
            <a:tailEnd/>
          </a:ln>
        </p:spPr>
      </p:pic>
      <p:cxnSp>
        <p:nvCxnSpPr>
          <p:cNvPr id="31" name="Straight Arrow Connector 30"/>
          <p:cNvCxnSpPr/>
          <p:nvPr/>
        </p:nvCxnSpPr>
        <p:spPr>
          <a:xfrm rot="10800000">
            <a:off x="5004048" y="2276872"/>
            <a:ext cx="2736304" cy="1728192"/>
          </a:xfrm>
          <a:prstGeom prst="straightConnector1">
            <a:avLst/>
          </a:prstGeom>
          <a:ln w="28575">
            <a:solidFill>
              <a:srgbClr val="00B0F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956376" y="3933056"/>
            <a:ext cx="43204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503548" y="3176972"/>
            <a:ext cx="1512168" cy="43204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1044402" y="4147491"/>
            <a:ext cx="2087438" cy="1588"/>
          </a:xfrm>
          <a:prstGeom prst="straightConnector1">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33" name="ACE3600"/>
          <p:cNvPicPr>
            <a:picLocks noChangeAspect="1" noChangeArrowheads="1"/>
          </p:cNvPicPr>
          <p:nvPr/>
        </p:nvPicPr>
        <p:blipFill>
          <a:blip r:embed="rId4" cstate="print"/>
          <a:srcRect/>
          <a:stretch>
            <a:fillRect/>
          </a:stretch>
        </p:blipFill>
        <p:spPr bwMode="auto">
          <a:xfrm>
            <a:off x="7380312" y="2564904"/>
            <a:ext cx="1258286" cy="1224136"/>
          </a:xfrm>
          <a:prstGeom prst="rect">
            <a:avLst/>
          </a:prstGeom>
          <a:noFill/>
          <a:ln w="9525">
            <a:noFill/>
            <a:miter lim="800000"/>
            <a:headEnd/>
            <a:tailEnd/>
          </a:ln>
        </p:spPr>
      </p:pic>
      <p:cxnSp>
        <p:nvCxnSpPr>
          <p:cNvPr id="42" name="Straight Arrow Connector 41"/>
          <p:cNvCxnSpPr>
            <a:stCxn id="41" idx="0"/>
          </p:cNvCxnSpPr>
          <p:nvPr/>
        </p:nvCxnSpPr>
        <p:spPr>
          <a:xfrm rot="16200000" flipV="1">
            <a:off x="1034145" y="1710273"/>
            <a:ext cx="504056" cy="197093"/>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12" cstate="print"/>
          <a:srcRect/>
          <a:stretch>
            <a:fillRect/>
          </a:stretch>
        </p:blipFill>
        <p:spPr bwMode="auto">
          <a:xfrm>
            <a:off x="6147772" y="4797153"/>
            <a:ext cx="2764864" cy="2060848"/>
          </a:xfrm>
          <a:prstGeom prst="rect">
            <a:avLst/>
          </a:prstGeom>
          <a:noFill/>
          <a:ln w="9525">
            <a:noFill/>
            <a:miter lim="800000"/>
            <a:headEnd/>
            <a:tailEnd/>
          </a:ln>
        </p:spPr>
      </p:pic>
      <p:pic>
        <p:nvPicPr>
          <p:cNvPr id="4100" name="Picture 4"/>
          <p:cNvPicPr>
            <a:picLocks noChangeAspect="1" noChangeArrowheads="1"/>
          </p:cNvPicPr>
          <p:nvPr/>
        </p:nvPicPr>
        <p:blipFill>
          <a:blip r:embed="rId13" cstate="print"/>
          <a:srcRect/>
          <a:stretch>
            <a:fillRect/>
          </a:stretch>
        </p:blipFill>
        <p:spPr bwMode="auto">
          <a:xfrm>
            <a:off x="6804248" y="4725144"/>
            <a:ext cx="2160240" cy="2024857"/>
          </a:xfrm>
          <a:prstGeom prst="rect">
            <a:avLst/>
          </a:prstGeom>
          <a:noFill/>
          <a:ln w="9525">
            <a:noFill/>
            <a:miter lim="800000"/>
            <a:headEnd/>
            <a:tailEnd/>
          </a:ln>
        </p:spPr>
      </p:pic>
      <p:cxnSp>
        <p:nvCxnSpPr>
          <p:cNvPr id="14" name="Straight Arrow Connector 13"/>
          <p:cNvCxnSpPr>
            <a:stCxn id="9" idx="0"/>
            <a:endCxn id="46" idx="2"/>
          </p:cNvCxnSpPr>
          <p:nvPr/>
        </p:nvCxnSpPr>
        <p:spPr>
          <a:xfrm rot="16200000" flipV="1">
            <a:off x="7816678" y="4701898"/>
            <a:ext cx="545103" cy="15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subTnLst>
                                    <p:set>
                                      <p:cBhvr override="childStyle">
                                        <p:cTn dur="1" fill="hold" display="0" masterRel="nextClick" afterEffect="1"/>
                                        <p:tgtEl>
                                          <p:spTgt spid="409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neider Electric_transp.png">
            <a:hlinkClick r:id="rId2" action="ppaction://hlinkpres?slideindex=1&amp;slidetitle="/>
          </p:cNvPr>
          <p:cNvPicPr>
            <a:picLocks noChangeAspect="1"/>
          </p:cNvPicPr>
          <p:nvPr/>
        </p:nvPicPr>
        <p:blipFill>
          <a:blip r:embed="rId3" cstate="print"/>
          <a:stretch>
            <a:fillRect/>
          </a:stretch>
        </p:blipFill>
        <p:spPr>
          <a:xfrm>
            <a:off x="6732240" y="6021288"/>
            <a:ext cx="1979712" cy="722088"/>
          </a:xfrm>
          <a:prstGeom prst="rect">
            <a:avLst/>
          </a:prstGeom>
        </p:spPr>
      </p:pic>
      <p:pic>
        <p:nvPicPr>
          <p:cNvPr id="5" name="Picture 4" descr="ALTENS s podpisom_600x130.png"/>
          <p:cNvPicPr>
            <a:picLocks noChangeAspect="1"/>
          </p:cNvPicPr>
          <p:nvPr/>
        </p:nvPicPr>
        <p:blipFill>
          <a:blip r:embed="rId4" cstate="print"/>
          <a:stretch>
            <a:fillRect/>
          </a:stretch>
        </p:blipFill>
        <p:spPr>
          <a:xfrm>
            <a:off x="323528" y="6165304"/>
            <a:ext cx="2118928" cy="459100"/>
          </a:xfrm>
          <a:prstGeom prst="rect">
            <a:avLst/>
          </a:prstGeom>
        </p:spPr>
      </p:pic>
      <p:sp>
        <p:nvSpPr>
          <p:cNvPr id="2" name="Title 1"/>
          <p:cNvSpPr>
            <a:spLocks noGrp="1"/>
          </p:cNvSpPr>
          <p:nvPr>
            <p:ph type="ctrTitle"/>
          </p:nvPr>
        </p:nvSpPr>
        <p:spPr>
          <a:xfrm>
            <a:off x="971600" y="496179"/>
            <a:ext cx="5688632" cy="2123658"/>
          </a:xfrm>
        </p:spPr>
        <p:txBody>
          <a:bodyPr>
            <a:noAutofit/>
          </a:bodyPr>
          <a:lstStyle/>
          <a:p>
            <a:pPr algn="l"/>
            <a:r>
              <a:rPr lang="sl-SI" dirty="0" smtClean="0">
                <a:solidFill>
                  <a:schemeClr val="tx2">
                    <a:lumMod val="60000"/>
                    <a:lumOff val="40000"/>
                  </a:schemeClr>
                </a:solidFill>
              </a:rPr>
              <a:t>Bringing versatility</a:t>
            </a:r>
            <a:br>
              <a:rPr lang="sl-SI" dirty="0" smtClean="0">
                <a:solidFill>
                  <a:schemeClr val="tx2">
                    <a:lumMod val="60000"/>
                    <a:lumOff val="40000"/>
                  </a:schemeClr>
                </a:solidFill>
              </a:rPr>
            </a:br>
            <a:r>
              <a:rPr lang="sl-SI" dirty="0" smtClean="0">
                <a:solidFill>
                  <a:schemeClr val="tx2">
                    <a:lumMod val="60000"/>
                    <a:lumOff val="40000"/>
                  </a:schemeClr>
                </a:solidFill>
              </a:rPr>
              <a:t>and reliability to your</a:t>
            </a:r>
            <a:br>
              <a:rPr lang="sl-SI" dirty="0" smtClean="0">
                <a:solidFill>
                  <a:schemeClr val="tx2">
                    <a:lumMod val="60000"/>
                    <a:lumOff val="40000"/>
                  </a:schemeClr>
                </a:solidFill>
              </a:rPr>
            </a:br>
            <a:r>
              <a:rPr lang="sl-SI" dirty="0" smtClean="0">
                <a:solidFill>
                  <a:schemeClr val="tx2">
                    <a:lumMod val="60000"/>
                    <a:lumOff val="40000"/>
                  </a:schemeClr>
                </a:solidFill>
              </a:rPr>
              <a:t>wireless network</a:t>
            </a:r>
            <a:endParaRPr lang="sl-SI" dirty="0">
              <a:solidFill>
                <a:schemeClr val="tx2">
                  <a:lumMod val="60000"/>
                  <a:lumOff val="40000"/>
                </a:schemeClr>
              </a:solidFill>
            </a:endParaRPr>
          </a:p>
        </p:txBody>
      </p:sp>
      <p:sp>
        <p:nvSpPr>
          <p:cNvPr id="3" name="Subtitle 2"/>
          <p:cNvSpPr>
            <a:spLocks noGrp="1"/>
          </p:cNvSpPr>
          <p:nvPr>
            <p:ph type="subTitle" idx="1"/>
          </p:nvPr>
        </p:nvSpPr>
        <p:spPr>
          <a:xfrm>
            <a:off x="971600" y="2708920"/>
            <a:ext cx="7128792" cy="757130"/>
          </a:xfrm>
        </p:spPr>
        <p:txBody>
          <a:bodyPr>
            <a:noAutofit/>
          </a:bodyPr>
          <a:lstStyle/>
          <a:p>
            <a:pPr algn="l"/>
            <a:r>
              <a:rPr lang="sl-SI" sz="2400" b="1" dirty="0" smtClean="0">
                <a:solidFill>
                  <a:schemeClr val="tx2">
                    <a:lumMod val="60000"/>
                    <a:lumOff val="40000"/>
                  </a:schemeClr>
                </a:solidFill>
              </a:rPr>
              <a:t>Trio Data Radios</a:t>
            </a:r>
          </a:p>
          <a:p>
            <a:pPr algn="l"/>
            <a:r>
              <a:rPr lang="sl-SI" sz="1800" dirty="0" smtClean="0">
                <a:solidFill>
                  <a:schemeClr val="tx1"/>
                </a:solidFill>
              </a:rPr>
              <a:t>Wireless communication for telemetry and remote SCADA solutions</a:t>
            </a:r>
            <a:endParaRPr lang="sl-SI" sz="1800" dirty="0">
              <a:solidFill>
                <a:schemeClr val="tx1"/>
              </a:solidFill>
            </a:endParaRPr>
          </a:p>
        </p:txBody>
      </p:sp>
      <p:pic>
        <p:nvPicPr>
          <p:cNvPr id="1027" name="Picture 3"/>
          <p:cNvPicPr>
            <a:picLocks noChangeAspect="1" noChangeArrowheads="1"/>
          </p:cNvPicPr>
          <p:nvPr/>
        </p:nvPicPr>
        <p:blipFill>
          <a:blip r:embed="rId5" cstate="print"/>
          <a:srcRect/>
          <a:stretch>
            <a:fillRect/>
          </a:stretch>
        </p:blipFill>
        <p:spPr bwMode="auto">
          <a:xfrm>
            <a:off x="899592" y="3573016"/>
            <a:ext cx="7343775" cy="2476500"/>
          </a:xfrm>
          <a:prstGeom prst="rect">
            <a:avLst/>
          </a:prstGeom>
          <a:noFill/>
          <a:ln w="9525">
            <a:noFill/>
            <a:miter lim="800000"/>
            <a:headEnd/>
            <a:tailEnd/>
          </a:ln>
        </p:spPr>
      </p:pic>
      <p:sp>
        <p:nvSpPr>
          <p:cNvPr id="11" name="TextBox 10"/>
          <p:cNvSpPr txBox="1"/>
          <p:nvPr/>
        </p:nvSpPr>
        <p:spPr>
          <a:xfrm>
            <a:off x="7055768" y="6604084"/>
            <a:ext cx="2088232" cy="253916"/>
          </a:xfrm>
          <a:prstGeom prst="rect">
            <a:avLst/>
          </a:prstGeom>
          <a:noFill/>
        </p:spPr>
        <p:txBody>
          <a:bodyPr wrap="square" rtlCol="0">
            <a:spAutoFit/>
          </a:bodyPr>
          <a:lstStyle/>
          <a:p>
            <a:r>
              <a:rPr lang="sl-SI" sz="1050" dirty="0" smtClean="0"/>
              <a:t>Stefan, klick on logo to continue!</a:t>
            </a:r>
            <a:endParaRPr lang="sl-SI" sz="1050" dirty="0"/>
          </a:p>
        </p:txBody>
      </p:sp>
    </p:spTree>
  </p:cSld>
  <p:clrMapOvr>
    <a:masterClrMapping/>
  </p:clrMapOvr>
  <p:transition spd="slow" advClick="0" advTm="3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14400" y="3059553"/>
            <a:ext cx="8666018" cy="636443"/>
            <a:chOff x="914400" y="3059553"/>
            <a:chExt cx="8666018" cy="636443"/>
          </a:xfrm>
        </p:grpSpPr>
        <p:sp>
          <p:nvSpPr>
            <p:cNvPr id="4" name="Chevron 3"/>
            <p:cNvSpPr/>
            <p:nvPr/>
          </p:nvSpPr>
          <p:spPr>
            <a:xfrm flipV="1">
              <a:off x="914400" y="3059553"/>
              <a:ext cx="8666018" cy="636443"/>
            </a:xfrm>
            <a:prstGeom prst="chevron">
              <a:avLst>
                <a:gd name="adj" fmla="val 30408"/>
              </a:avLst>
            </a:prstGeom>
            <a:gradFill>
              <a:gsLst>
                <a:gs pos="0">
                  <a:schemeClr val="bg1"/>
                </a:gs>
                <a:gs pos="36000">
                  <a:srgbClr val="D5DBDD"/>
                </a:gs>
                <a:gs pos="73000">
                  <a:srgbClr val="B2BEC2"/>
                </a:gs>
                <a:gs pos="100000">
                  <a:srgbClr val="D5DBDD"/>
                </a:gs>
              </a:gsLst>
              <a:lin ang="16200000" scaled="0"/>
            </a:gradFill>
            <a:ln>
              <a:noFill/>
            </a:ln>
            <a:effectLst>
              <a:outerShdw blurRad="50800" dist="38100" dir="5400000" algn="t" rotWithShape="0">
                <a:prstClr val="black">
                  <a:alpha val="40000"/>
                </a:prstClr>
              </a:outerShdw>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27984" y="3140968"/>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19</a:t>
              </a:r>
              <a:r>
                <a:rPr lang="sl-SI" sz="2600" b="1" dirty="0" smtClean="0">
                  <a:solidFill>
                    <a:schemeClr val="bg1">
                      <a:lumMod val="50000"/>
                    </a:schemeClr>
                  </a:solidFill>
                  <a:latin typeface="Gill Sans MT Condensed" pitchFamily="34" charset="0"/>
                </a:rPr>
                <a:t>90</a:t>
              </a:r>
              <a:endParaRPr lang="en-US" sz="2600" b="1" dirty="0">
                <a:solidFill>
                  <a:schemeClr val="bg1">
                    <a:lumMod val="50000"/>
                  </a:schemeClr>
                </a:solidFill>
                <a:latin typeface="Gill Sans MT Condensed" pitchFamily="34" charset="0"/>
              </a:endParaRPr>
            </a:p>
          </p:txBody>
        </p:sp>
        <p:sp>
          <p:nvSpPr>
            <p:cNvPr id="6" name="TextBox 5"/>
            <p:cNvSpPr txBox="1"/>
            <p:nvPr/>
          </p:nvSpPr>
          <p:spPr>
            <a:xfrm>
              <a:off x="7740352" y="3140968"/>
              <a:ext cx="671979" cy="492443"/>
            </a:xfrm>
            <a:prstGeom prst="rect">
              <a:avLst/>
            </a:prstGeom>
            <a:noFill/>
          </p:spPr>
          <p:txBody>
            <a:bodyPr wrap="none" rtlCol="0">
              <a:spAutoFit/>
            </a:bodyPr>
            <a:lstStyle/>
            <a:p>
              <a:r>
                <a:rPr lang="sl-SI" sz="2600" b="1" dirty="0" smtClean="0">
                  <a:solidFill>
                    <a:schemeClr val="bg1">
                      <a:lumMod val="50000"/>
                    </a:schemeClr>
                  </a:solidFill>
                  <a:latin typeface="Gill Sans MT Condensed" pitchFamily="34" charset="0"/>
                </a:rPr>
                <a:t>1995</a:t>
              </a:r>
              <a:endParaRPr lang="en-US" sz="2600" b="1" dirty="0">
                <a:solidFill>
                  <a:schemeClr val="bg1">
                    <a:lumMod val="50000"/>
                  </a:schemeClr>
                </a:solidFill>
                <a:latin typeface="Gill Sans MT Condensed" pitchFamily="34" charset="0"/>
              </a:endParaRPr>
            </a:p>
          </p:txBody>
        </p:sp>
        <p:sp>
          <p:nvSpPr>
            <p:cNvPr id="7" name="TextBox 6"/>
            <p:cNvSpPr txBox="1"/>
            <p:nvPr/>
          </p:nvSpPr>
          <p:spPr>
            <a:xfrm>
              <a:off x="1381991" y="3131553"/>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19</a:t>
              </a:r>
              <a:r>
                <a:rPr lang="sl-SI" sz="2600" b="1" dirty="0" smtClean="0">
                  <a:solidFill>
                    <a:schemeClr val="bg1">
                      <a:lumMod val="50000"/>
                    </a:schemeClr>
                  </a:solidFill>
                  <a:latin typeface="Gill Sans MT Condensed" pitchFamily="34" charset="0"/>
                </a:rPr>
                <a:t>85</a:t>
              </a:r>
              <a:endParaRPr lang="en-US" sz="2600" b="1" dirty="0">
                <a:solidFill>
                  <a:schemeClr val="bg1">
                    <a:lumMod val="50000"/>
                  </a:schemeClr>
                </a:solidFill>
                <a:latin typeface="Gill Sans MT Condensed" pitchFamily="34" charset="0"/>
              </a:endParaRPr>
            </a:p>
          </p:txBody>
        </p:sp>
      </p:grpSp>
      <p:pic>
        <p:nvPicPr>
          <p:cNvPr id="2051" name="Picture 3"/>
          <p:cNvPicPr>
            <a:picLocks noChangeAspect="1" noChangeArrowheads="1"/>
          </p:cNvPicPr>
          <p:nvPr/>
        </p:nvPicPr>
        <p:blipFill>
          <a:blip r:embed="rId2" cstate="print"/>
          <a:srcRect/>
          <a:stretch>
            <a:fillRect/>
          </a:stretch>
        </p:blipFill>
        <p:spPr bwMode="auto">
          <a:xfrm>
            <a:off x="3779912" y="4005064"/>
            <a:ext cx="720080" cy="34297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788024" y="3933056"/>
            <a:ext cx="1068119" cy="360040"/>
          </a:xfrm>
          <a:prstGeom prst="rect">
            <a:avLst/>
          </a:prstGeom>
          <a:noFill/>
          <a:ln w="9525">
            <a:noFill/>
            <a:miter lim="800000"/>
            <a:headEnd/>
            <a:tailEnd/>
          </a:ln>
        </p:spPr>
      </p:pic>
      <p:grpSp>
        <p:nvGrpSpPr>
          <p:cNvPr id="19" name="Group 18"/>
          <p:cNvGrpSpPr/>
          <p:nvPr/>
        </p:nvGrpSpPr>
        <p:grpSpPr>
          <a:xfrm>
            <a:off x="7596336" y="4221088"/>
            <a:ext cx="936104" cy="1073274"/>
            <a:chOff x="6516216" y="4293096"/>
            <a:chExt cx="936104" cy="1073274"/>
          </a:xfrm>
        </p:grpSpPr>
        <p:pic>
          <p:nvPicPr>
            <p:cNvPr id="2054" name="Picture 6" descr="C:\Documents and Settings\Darko\Local Settings\Temporary Internet Files\Content.IE5\83YXDMAM\MC900433907[1].png"/>
            <p:cNvPicPr>
              <a:picLocks noChangeAspect="1" noChangeArrowheads="1"/>
            </p:cNvPicPr>
            <p:nvPr/>
          </p:nvPicPr>
          <p:blipFill>
            <a:blip r:embed="rId4" cstate="print"/>
            <a:srcRect/>
            <a:stretch>
              <a:fillRect/>
            </a:stretch>
          </p:blipFill>
          <p:spPr bwMode="auto">
            <a:xfrm>
              <a:off x="6516216" y="4437112"/>
              <a:ext cx="929258" cy="929258"/>
            </a:xfrm>
            <a:prstGeom prst="rect">
              <a:avLst/>
            </a:prstGeom>
            <a:noFill/>
          </p:spPr>
        </p:pic>
        <p:sp>
          <p:nvSpPr>
            <p:cNvPr id="18" name="TextBox 17"/>
            <p:cNvSpPr txBox="1"/>
            <p:nvPr/>
          </p:nvSpPr>
          <p:spPr>
            <a:xfrm>
              <a:off x="6732240" y="4293096"/>
              <a:ext cx="720080" cy="369332"/>
            </a:xfrm>
            <a:prstGeom prst="rect">
              <a:avLst/>
            </a:prstGeom>
            <a:noFill/>
          </p:spPr>
          <p:txBody>
            <a:bodyPr wrap="square" rtlCol="0">
              <a:spAutoFit/>
            </a:bodyPr>
            <a:lstStyle/>
            <a:p>
              <a:r>
                <a:rPr lang="sl-SI" b="1" dirty="0" smtClean="0">
                  <a:solidFill>
                    <a:schemeClr val="bg1">
                      <a:lumMod val="50000"/>
                    </a:schemeClr>
                  </a:solidFill>
                </a:rPr>
                <a:t>ISDN</a:t>
              </a:r>
              <a:endParaRPr lang="sl-SI" b="1" dirty="0">
                <a:solidFill>
                  <a:schemeClr val="bg1">
                    <a:lumMod val="50000"/>
                  </a:schemeClr>
                </a:solidFill>
              </a:endParaRPr>
            </a:p>
          </p:txBody>
        </p:sp>
      </p:grpSp>
      <p:grpSp>
        <p:nvGrpSpPr>
          <p:cNvPr id="21" name="Group 20"/>
          <p:cNvGrpSpPr/>
          <p:nvPr/>
        </p:nvGrpSpPr>
        <p:grpSpPr>
          <a:xfrm>
            <a:off x="5148064" y="4437112"/>
            <a:ext cx="926287" cy="1255689"/>
            <a:chOff x="5148064" y="4437112"/>
            <a:chExt cx="926287" cy="1255689"/>
          </a:xfrm>
        </p:grpSpPr>
        <p:pic>
          <p:nvPicPr>
            <p:cNvPr id="2053" name="Picture 5" descr="C:\Documents and Settings\Darko\Local Settings\Temporary Internet Files\Content.IE5\J51472PO\MC900433861[1].png"/>
            <p:cNvPicPr>
              <a:picLocks noChangeAspect="1" noChangeArrowheads="1"/>
            </p:cNvPicPr>
            <p:nvPr/>
          </p:nvPicPr>
          <p:blipFill>
            <a:blip r:embed="rId5" cstate="print"/>
            <a:srcRect/>
            <a:stretch>
              <a:fillRect/>
            </a:stretch>
          </p:blipFill>
          <p:spPr bwMode="auto">
            <a:xfrm>
              <a:off x="5148064" y="4437112"/>
              <a:ext cx="842278" cy="842278"/>
            </a:xfrm>
            <a:prstGeom prst="rect">
              <a:avLst/>
            </a:prstGeom>
            <a:noFill/>
          </p:spPr>
        </p:pic>
        <p:pic>
          <p:nvPicPr>
            <p:cNvPr id="2055" name="Picture 7" descr="C:\Documents and Settings\Darko\Local Settings\Temporary Internet Files\Content.IE5\YTHXJS0J\MC900056306[1].wmf"/>
            <p:cNvPicPr>
              <a:picLocks noChangeAspect="1" noChangeArrowheads="1"/>
            </p:cNvPicPr>
            <p:nvPr/>
          </p:nvPicPr>
          <p:blipFill>
            <a:blip r:embed="rId6" cstate="print"/>
            <a:srcRect/>
            <a:stretch>
              <a:fillRect/>
            </a:stretch>
          </p:blipFill>
          <p:spPr bwMode="auto">
            <a:xfrm>
              <a:off x="5148064" y="5229200"/>
              <a:ext cx="926287" cy="463601"/>
            </a:xfrm>
            <a:prstGeom prst="rect">
              <a:avLst/>
            </a:prstGeom>
            <a:noFill/>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Righ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left)">
                                      <p:cBhvr>
                                        <p:cTn id="10" dur="500"/>
                                        <p:tgtEl>
                                          <p:spTgt spid="2051"/>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wipe(left)">
                                      <p:cBhvr>
                                        <p:cTn id="14" dur="500"/>
                                        <p:tgtEl>
                                          <p:spTgt spid="2052"/>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11728" y="3059552"/>
            <a:ext cx="8998527" cy="636443"/>
            <a:chOff x="-311728" y="3059552"/>
            <a:chExt cx="8998527" cy="636443"/>
          </a:xfrm>
        </p:grpSpPr>
        <p:sp>
          <p:nvSpPr>
            <p:cNvPr id="25" name="Chevron 24"/>
            <p:cNvSpPr/>
            <p:nvPr/>
          </p:nvSpPr>
          <p:spPr>
            <a:xfrm flipV="1">
              <a:off x="-311728" y="3059552"/>
              <a:ext cx="8998527" cy="636443"/>
            </a:xfrm>
            <a:prstGeom prst="chevron">
              <a:avLst>
                <a:gd name="adj" fmla="val 30408"/>
              </a:avLst>
            </a:prstGeom>
            <a:gradFill>
              <a:gsLst>
                <a:gs pos="0">
                  <a:schemeClr val="bg1"/>
                </a:gs>
                <a:gs pos="36000">
                  <a:srgbClr val="D5DBDD"/>
                </a:gs>
                <a:gs pos="73000">
                  <a:srgbClr val="B2BEC2"/>
                </a:gs>
                <a:gs pos="100000">
                  <a:srgbClr val="D5DBDD"/>
                </a:gs>
              </a:gsLst>
              <a:lin ang="16200000" scaled="0"/>
            </a:gradFill>
            <a:ln>
              <a:noFill/>
            </a:ln>
            <a:effectLst>
              <a:outerShdw blurRad="57785" dist="33020" dir="3180000" algn="ctr">
                <a:srgbClr val="000000">
                  <a:alpha val="30000"/>
                </a:srgbClr>
              </a:outerShdw>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67944" y="3140968"/>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200</a:t>
              </a:r>
              <a:r>
                <a:rPr lang="sl-SI" sz="2600" b="1" dirty="0" smtClean="0">
                  <a:solidFill>
                    <a:schemeClr val="bg1">
                      <a:lumMod val="50000"/>
                    </a:schemeClr>
                  </a:solidFill>
                  <a:latin typeface="Gill Sans MT Condensed" pitchFamily="34" charset="0"/>
                </a:rPr>
                <a:t>5</a:t>
              </a:r>
              <a:endParaRPr lang="en-US" sz="2600" b="1" dirty="0">
                <a:solidFill>
                  <a:schemeClr val="bg1">
                    <a:lumMod val="50000"/>
                  </a:schemeClr>
                </a:solidFill>
                <a:latin typeface="Gill Sans MT Condensed" pitchFamily="34" charset="0"/>
              </a:endParaRPr>
            </a:p>
          </p:txBody>
        </p:sp>
        <p:sp>
          <p:nvSpPr>
            <p:cNvPr id="8" name="TextBox 7"/>
            <p:cNvSpPr txBox="1"/>
            <p:nvPr/>
          </p:nvSpPr>
          <p:spPr>
            <a:xfrm>
              <a:off x="7668344" y="3140968"/>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20</a:t>
              </a:r>
              <a:r>
                <a:rPr lang="sl-SI" sz="2600" b="1" dirty="0" smtClean="0">
                  <a:solidFill>
                    <a:schemeClr val="bg1">
                      <a:lumMod val="50000"/>
                    </a:schemeClr>
                  </a:solidFill>
                  <a:latin typeface="Gill Sans MT Condensed" pitchFamily="34" charset="0"/>
                </a:rPr>
                <a:t>11</a:t>
              </a:r>
              <a:endParaRPr lang="en-US" sz="2600" b="1" dirty="0">
                <a:solidFill>
                  <a:schemeClr val="bg1">
                    <a:lumMod val="50000"/>
                  </a:schemeClr>
                </a:solidFill>
                <a:latin typeface="Gill Sans MT Condensed" pitchFamily="34" charset="0"/>
              </a:endParaRPr>
            </a:p>
          </p:txBody>
        </p:sp>
        <p:sp>
          <p:nvSpPr>
            <p:cNvPr id="6" name="TextBox 5"/>
            <p:cNvSpPr txBox="1"/>
            <p:nvPr/>
          </p:nvSpPr>
          <p:spPr>
            <a:xfrm>
              <a:off x="834729" y="3131553"/>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200</a:t>
              </a:r>
              <a:r>
                <a:rPr lang="sl-SI" sz="2600" b="1" dirty="0" smtClean="0">
                  <a:solidFill>
                    <a:schemeClr val="bg1">
                      <a:lumMod val="50000"/>
                    </a:schemeClr>
                  </a:solidFill>
                  <a:latin typeface="Gill Sans MT Condensed" pitchFamily="34" charset="0"/>
                </a:rPr>
                <a:t>0</a:t>
              </a:r>
              <a:endParaRPr lang="en-US" sz="2600" b="1" dirty="0">
                <a:solidFill>
                  <a:schemeClr val="bg1">
                    <a:lumMod val="50000"/>
                  </a:schemeClr>
                </a:solidFill>
                <a:latin typeface="Gill Sans MT Condensed" pitchFamily="34" charset="0"/>
              </a:endParaRPr>
            </a:p>
          </p:txBody>
        </p:sp>
      </p:grpSp>
      <p:grpSp>
        <p:nvGrpSpPr>
          <p:cNvPr id="15" name="Group 14"/>
          <p:cNvGrpSpPr/>
          <p:nvPr/>
        </p:nvGrpSpPr>
        <p:grpSpPr>
          <a:xfrm>
            <a:off x="2388848" y="3717032"/>
            <a:ext cx="5004293" cy="1510427"/>
            <a:chOff x="2388848" y="3717032"/>
            <a:chExt cx="5004293" cy="1510427"/>
          </a:xfrm>
        </p:grpSpPr>
        <p:grpSp>
          <p:nvGrpSpPr>
            <p:cNvPr id="10" name="Group 9"/>
            <p:cNvGrpSpPr/>
            <p:nvPr/>
          </p:nvGrpSpPr>
          <p:grpSpPr>
            <a:xfrm>
              <a:off x="6084168" y="3861048"/>
              <a:ext cx="720080" cy="945396"/>
              <a:chOff x="6084168" y="3861048"/>
              <a:chExt cx="720080" cy="945396"/>
            </a:xfrm>
          </p:grpSpPr>
          <p:pic>
            <p:nvPicPr>
              <p:cNvPr id="3074" name="Picture 2" descr="C:\Documents and Settings\Darko\Local Settings\Temporary Internet Files\Content.IE5\YTHXJS0J\MC900082393[1].wmf"/>
              <p:cNvPicPr>
                <a:picLocks noChangeAspect="1" noChangeArrowheads="1"/>
              </p:cNvPicPr>
              <p:nvPr/>
            </p:nvPicPr>
            <p:blipFill>
              <a:blip r:embed="rId3" cstate="print"/>
              <a:srcRect/>
              <a:stretch>
                <a:fillRect/>
              </a:stretch>
            </p:blipFill>
            <p:spPr bwMode="auto">
              <a:xfrm>
                <a:off x="6156176" y="3861048"/>
                <a:ext cx="626368" cy="626368"/>
              </a:xfrm>
              <a:prstGeom prst="rect">
                <a:avLst/>
              </a:prstGeom>
              <a:noFill/>
            </p:spPr>
          </p:pic>
          <p:sp>
            <p:nvSpPr>
              <p:cNvPr id="9" name="TextBox 8"/>
              <p:cNvSpPr txBox="1"/>
              <p:nvPr/>
            </p:nvSpPr>
            <p:spPr>
              <a:xfrm>
                <a:off x="6084168" y="4437112"/>
                <a:ext cx="720080" cy="369332"/>
              </a:xfrm>
              <a:prstGeom prst="rect">
                <a:avLst/>
              </a:prstGeom>
              <a:noFill/>
            </p:spPr>
            <p:txBody>
              <a:bodyPr wrap="square" rtlCol="0">
                <a:spAutoFit/>
              </a:bodyPr>
              <a:lstStyle/>
              <a:p>
                <a:r>
                  <a:rPr lang="sl-SI" dirty="0" smtClean="0"/>
                  <a:t>FTTH</a:t>
                </a:r>
                <a:endParaRPr lang="sl-SI" dirty="0"/>
              </a:p>
            </p:txBody>
          </p:sp>
        </p:grpSp>
        <p:grpSp>
          <p:nvGrpSpPr>
            <p:cNvPr id="13" name="Group 12"/>
            <p:cNvGrpSpPr/>
            <p:nvPr/>
          </p:nvGrpSpPr>
          <p:grpSpPr>
            <a:xfrm>
              <a:off x="2388848" y="3717032"/>
              <a:ext cx="1265923" cy="1510427"/>
              <a:chOff x="2388848" y="3717032"/>
              <a:chExt cx="1265923" cy="1510427"/>
            </a:xfrm>
          </p:grpSpPr>
          <p:pic>
            <p:nvPicPr>
              <p:cNvPr id="3076" name="Picture 4"/>
              <p:cNvPicPr>
                <a:picLocks noChangeAspect="1" noChangeArrowheads="1"/>
              </p:cNvPicPr>
              <p:nvPr/>
            </p:nvPicPr>
            <p:blipFill>
              <a:blip r:embed="rId4" cstate="print"/>
              <a:srcRect/>
              <a:stretch>
                <a:fillRect/>
              </a:stretch>
            </p:blipFill>
            <p:spPr bwMode="auto">
              <a:xfrm>
                <a:off x="2388848" y="3717032"/>
                <a:ext cx="1265923" cy="936104"/>
              </a:xfrm>
              <a:prstGeom prst="rect">
                <a:avLst/>
              </a:prstGeom>
              <a:noFill/>
              <a:ln w="9525">
                <a:noFill/>
                <a:miter lim="800000"/>
                <a:headEnd/>
                <a:tailEnd/>
              </a:ln>
            </p:spPr>
          </p:pic>
          <p:sp>
            <p:nvSpPr>
              <p:cNvPr id="11" name="TextBox 10"/>
              <p:cNvSpPr txBox="1"/>
              <p:nvPr/>
            </p:nvSpPr>
            <p:spPr>
              <a:xfrm>
                <a:off x="2483768" y="4581128"/>
                <a:ext cx="779381" cy="646331"/>
              </a:xfrm>
              <a:prstGeom prst="rect">
                <a:avLst/>
              </a:prstGeom>
              <a:noFill/>
            </p:spPr>
            <p:txBody>
              <a:bodyPr wrap="none" rtlCol="0">
                <a:spAutoFit/>
              </a:bodyPr>
              <a:lstStyle/>
              <a:p>
                <a:pPr algn="ctr"/>
                <a:r>
                  <a:rPr lang="sl-SI" dirty="0" smtClean="0"/>
                  <a:t>xDSL</a:t>
                </a:r>
              </a:p>
              <a:p>
                <a:pPr algn="ctr"/>
                <a:r>
                  <a:rPr lang="sl-SI" dirty="0" smtClean="0"/>
                  <a:t>Docsis</a:t>
                </a:r>
                <a:endParaRPr lang="sl-SI" dirty="0"/>
              </a:p>
            </p:txBody>
          </p:sp>
        </p:grpSp>
        <p:pic>
          <p:nvPicPr>
            <p:cNvPr id="3077" name="Picture 5"/>
            <p:cNvPicPr>
              <a:picLocks noChangeAspect="1" noChangeArrowheads="1"/>
            </p:cNvPicPr>
            <p:nvPr/>
          </p:nvPicPr>
          <p:blipFill>
            <a:blip r:embed="rId5" cstate="print"/>
            <a:srcRect/>
            <a:stretch>
              <a:fillRect/>
            </a:stretch>
          </p:blipFill>
          <p:spPr bwMode="auto">
            <a:xfrm>
              <a:off x="6876256" y="3861048"/>
              <a:ext cx="516885" cy="919932"/>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Right)">
                                      <p:cBhvr>
                                        <p:cTn id="7" dur="1000"/>
                                        <p:tgtEl>
                                          <p:spTgt spid="14"/>
                                        </p:tgtEl>
                                      </p:cBhvr>
                                    </p:animEffect>
                                  </p:childTnLst>
                                </p:cTn>
                              </p:par>
                              <p:par>
                                <p:cTn id="8" presetID="1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lide(fromRigh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14400" y="3059553"/>
            <a:ext cx="8666018" cy="636443"/>
            <a:chOff x="914400" y="3059553"/>
            <a:chExt cx="8666018" cy="636443"/>
          </a:xfrm>
        </p:grpSpPr>
        <p:sp>
          <p:nvSpPr>
            <p:cNvPr id="4" name="Chevron 3"/>
            <p:cNvSpPr/>
            <p:nvPr/>
          </p:nvSpPr>
          <p:spPr>
            <a:xfrm flipV="1">
              <a:off x="914400" y="3059553"/>
              <a:ext cx="8666018" cy="636443"/>
            </a:xfrm>
            <a:prstGeom prst="chevron">
              <a:avLst>
                <a:gd name="adj" fmla="val 30408"/>
              </a:avLst>
            </a:prstGeom>
            <a:gradFill>
              <a:gsLst>
                <a:gs pos="0">
                  <a:schemeClr val="bg1"/>
                </a:gs>
                <a:gs pos="36000">
                  <a:srgbClr val="D5DBDD"/>
                </a:gs>
                <a:gs pos="73000">
                  <a:srgbClr val="B2BEC2"/>
                </a:gs>
                <a:gs pos="100000">
                  <a:srgbClr val="D5DBDD"/>
                </a:gs>
              </a:gsLst>
              <a:lin ang="16200000" scaled="0"/>
            </a:gradFill>
            <a:ln>
              <a:noFill/>
            </a:ln>
            <a:effectLst>
              <a:outerShdw blurRad="50800" dist="38100" dir="5400000" algn="t" rotWithShape="0">
                <a:prstClr val="black">
                  <a:alpha val="40000"/>
                </a:prstClr>
              </a:outerShdw>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27984" y="3140968"/>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19</a:t>
              </a:r>
              <a:r>
                <a:rPr lang="sl-SI" sz="2600" b="1" dirty="0" smtClean="0">
                  <a:solidFill>
                    <a:schemeClr val="bg1">
                      <a:lumMod val="50000"/>
                    </a:schemeClr>
                  </a:solidFill>
                  <a:latin typeface="Gill Sans MT Condensed" pitchFamily="34" charset="0"/>
                </a:rPr>
                <a:t>90</a:t>
              </a:r>
              <a:endParaRPr lang="en-US" sz="2600" b="1" dirty="0">
                <a:solidFill>
                  <a:schemeClr val="bg1">
                    <a:lumMod val="50000"/>
                  </a:schemeClr>
                </a:solidFill>
                <a:latin typeface="Gill Sans MT Condensed" pitchFamily="34" charset="0"/>
              </a:endParaRPr>
            </a:p>
          </p:txBody>
        </p:sp>
        <p:sp>
          <p:nvSpPr>
            <p:cNvPr id="6" name="TextBox 5"/>
            <p:cNvSpPr txBox="1"/>
            <p:nvPr/>
          </p:nvSpPr>
          <p:spPr>
            <a:xfrm>
              <a:off x="7740352" y="3140968"/>
              <a:ext cx="671979" cy="492443"/>
            </a:xfrm>
            <a:prstGeom prst="rect">
              <a:avLst/>
            </a:prstGeom>
            <a:noFill/>
          </p:spPr>
          <p:txBody>
            <a:bodyPr wrap="none" rtlCol="0">
              <a:spAutoFit/>
            </a:bodyPr>
            <a:lstStyle/>
            <a:p>
              <a:r>
                <a:rPr lang="sl-SI" sz="2600" b="1" dirty="0" smtClean="0">
                  <a:solidFill>
                    <a:schemeClr val="bg1">
                      <a:lumMod val="50000"/>
                    </a:schemeClr>
                  </a:solidFill>
                  <a:latin typeface="Gill Sans MT Condensed" pitchFamily="34" charset="0"/>
                </a:rPr>
                <a:t>1995</a:t>
              </a:r>
              <a:endParaRPr lang="en-US" sz="2600" b="1" dirty="0">
                <a:solidFill>
                  <a:schemeClr val="bg1">
                    <a:lumMod val="50000"/>
                  </a:schemeClr>
                </a:solidFill>
                <a:latin typeface="Gill Sans MT Condensed" pitchFamily="34" charset="0"/>
              </a:endParaRPr>
            </a:p>
          </p:txBody>
        </p:sp>
        <p:sp>
          <p:nvSpPr>
            <p:cNvPr id="7" name="TextBox 6"/>
            <p:cNvSpPr txBox="1"/>
            <p:nvPr/>
          </p:nvSpPr>
          <p:spPr>
            <a:xfrm>
              <a:off x="1381991" y="3131553"/>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19</a:t>
              </a:r>
              <a:r>
                <a:rPr lang="sl-SI" sz="2600" b="1" dirty="0" smtClean="0">
                  <a:solidFill>
                    <a:schemeClr val="bg1">
                      <a:lumMod val="50000"/>
                    </a:schemeClr>
                  </a:solidFill>
                  <a:latin typeface="Gill Sans MT Condensed" pitchFamily="34" charset="0"/>
                </a:rPr>
                <a:t>85</a:t>
              </a:r>
              <a:endParaRPr lang="en-US" sz="2600" b="1" dirty="0">
                <a:solidFill>
                  <a:schemeClr val="bg1">
                    <a:lumMod val="50000"/>
                  </a:schemeClr>
                </a:solidFill>
                <a:latin typeface="Gill Sans MT Condensed" pitchFamily="34" charset="0"/>
              </a:endParaRPr>
            </a:p>
          </p:txBody>
        </p:sp>
      </p:grpSp>
      <p:pic>
        <p:nvPicPr>
          <p:cNvPr id="3" name="3MEGA.wav">
            <a:hlinkClick r:id="" action="ppaction://media"/>
          </p:cNvPr>
          <p:cNvPicPr>
            <a:picLocks noRot="1" noChangeAspect="1"/>
          </p:cNvPicPr>
          <p:nvPr>
            <a:audioFile r:link="rId1"/>
          </p:nvPr>
        </p:nvPicPr>
        <p:blipFill>
          <a:blip r:embed="rId3" cstate="print"/>
          <a:stretch>
            <a:fillRect/>
          </a:stretch>
        </p:blipFill>
        <p:spPr>
          <a:xfrm>
            <a:off x="971600" y="1124744"/>
            <a:ext cx="304800" cy="304800"/>
          </a:xfrm>
          <a:prstGeom prst="rect">
            <a:avLst/>
          </a:prstGeom>
        </p:spPr>
      </p:pic>
      <p:grpSp>
        <p:nvGrpSpPr>
          <p:cNvPr id="8" name="Group 10"/>
          <p:cNvGrpSpPr/>
          <p:nvPr/>
        </p:nvGrpSpPr>
        <p:grpSpPr>
          <a:xfrm>
            <a:off x="899592" y="1484784"/>
            <a:ext cx="1584176" cy="1377444"/>
            <a:chOff x="971600" y="1340768"/>
            <a:chExt cx="1584176" cy="1377444"/>
          </a:xfrm>
        </p:grpSpPr>
        <p:pic>
          <p:nvPicPr>
            <p:cNvPr id="2050" name="Picture 2"/>
            <p:cNvPicPr>
              <a:picLocks noChangeAspect="1" noChangeArrowheads="1"/>
            </p:cNvPicPr>
            <p:nvPr/>
          </p:nvPicPr>
          <p:blipFill>
            <a:blip r:embed="rId4" cstate="print"/>
            <a:srcRect/>
            <a:stretch>
              <a:fillRect/>
            </a:stretch>
          </p:blipFill>
          <p:spPr bwMode="auto">
            <a:xfrm>
              <a:off x="971600" y="1340768"/>
              <a:ext cx="1552575" cy="990600"/>
            </a:xfrm>
            <a:prstGeom prst="rect">
              <a:avLst/>
            </a:prstGeom>
            <a:noFill/>
            <a:ln w="9525">
              <a:noFill/>
              <a:miter lim="800000"/>
              <a:headEnd/>
              <a:tailEnd/>
            </a:ln>
          </p:spPr>
        </p:pic>
        <p:sp>
          <p:nvSpPr>
            <p:cNvPr id="10" name="TextBox 9"/>
            <p:cNvSpPr txBox="1"/>
            <p:nvPr/>
          </p:nvSpPr>
          <p:spPr>
            <a:xfrm>
              <a:off x="971600" y="2348880"/>
              <a:ext cx="1584176" cy="369332"/>
            </a:xfrm>
            <a:prstGeom prst="rect">
              <a:avLst/>
            </a:prstGeom>
            <a:noFill/>
          </p:spPr>
          <p:txBody>
            <a:bodyPr wrap="square" rtlCol="0">
              <a:spAutoFit/>
            </a:bodyPr>
            <a:lstStyle/>
            <a:p>
              <a:r>
                <a:rPr lang="sl-SI" b="1" dirty="0" smtClean="0"/>
                <a:t>Radio Študent</a:t>
              </a:r>
              <a:endParaRPr lang="sl-SI" b="1" dirty="0"/>
            </a:p>
          </p:txBody>
        </p:sp>
      </p:grpSp>
      <p:grpSp>
        <p:nvGrpSpPr>
          <p:cNvPr id="24" name="Group 23"/>
          <p:cNvGrpSpPr/>
          <p:nvPr/>
        </p:nvGrpSpPr>
        <p:grpSpPr>
          <a:xfrm>
            <a:off x="3779912" y="3933056"/>
            <a:ext cx="4752528" cy="1759745"/>
            <a:chOff x="3779912" y="3933056"/>
            <a:chExt cx="4752528" cy="1759745"/>
          </a:xfrm>
        </p:grpSpPr>
        <p:pic>
          <p:nvPicPr>
            <p:cNvPr id="2051" name="Picture 3"/>
            <p:cNvPicPr>
              <a:picLocks noChangeAspect="1" noChangeArrowheads="1"/>
            </p:cNvPicPr>
            <p:nvPr/>
          </p:nvPicPr>
          <p:blipFill>
            <a:blip r:embed="rId5" cstate="print"/>
            <a:srcRect/>
            <a:stretch>
              <a:fillRect/>
            </a:stretch>
          </p:blipFill>
          <p:spPr bwMode="auto">
            <a:xfrm>
              <a:off x="3779912" y="4005064"/>
              <a:ext cx="720080" cy="342973"/>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788024" y="3933056"/>
              <a:ext cx="1068119" cy="360040"/>
            </a:xfrm>
            <a:prstGeom prst="rect">
              <a:avLst/>
            </a:prstGeom>
            <a:noFill/>
            <a:ln w="9525">
              <a:noFill/>
              <a:miter lim="800000"/>
              <a:headEnd/>
              <a:tailEnd/>
            </a:ln>
          </p:spPr>
        </p:pic>
        <p:grpSp>
          <p:nvGrpSpPr>
            <p:cNvPr id="9" name="Group 18"/>
            <p:cNvGrpSpPr/>
            <p:nvPr/>
          </p:nvGrpSpPr>
          <p:grpSpPr>
            <a:xfrm>
              <a:off x="7596336" y="4221088"/>
              <a:ext cx="936104" cy="1073274"/>
              <a:chOff x="6516216" y="4293096"/>
              <a:chExt cx="936104" cy="1073274"/>
            </a:xfrm>
          </p:grpSpPr>
          <p:pic>
            <p:nvPicPr>
              <p:cNvPr id="2054" name="Picture 6" descr="C:\Documents and Settings\Darko\Local Settings\Temporary Internet Files\Content.IE5\83YXDMAM\MC900433907[1].png"/>
              <p:cNvPicPr>
                <a:picLocks noChangeAspect="1" noChangeArrowheads="1"/>
              </p:cNvPicPr>
              <p:nvPr/>
            </p:nvPicPr>
            <p:blipFill>
              <a:blip r:embed="rId7" cstate="print"/>
              <a:srcRect/>
              <a:stretch>
                <a:fillRect/>
              </a:stretch>
            </p:blipFill>
            <p:spPr bwMode="auto">
              <a:xfrm>
                <a:off x="6516216" y="4437112"/>
                <a:ext cx="929258" cy="929258"/>
              </a:xfrm>
              <a:prstGeom prst="rect">
                <a:avLst/>
              </a:prstGeom>
              <a:noFill/>
            </p:spPr>
          </p:pic>
          <p:sp>
            <p:nvSpPr>
              <p:cNvPr id="18" name="TextBox 17"/>
              <p:cNvSpPr txBox="1"/>
              <p:nvPr/>
            </p:nvSpPr>
            <p:spPr>
              <a:xfrm>
                <a:off x="6732240" y="4293096"/>
                <a:ext cx="720080" cy="369332"/>
              </a:xfrm>
              <a:prstGeom prst="rect">
                <a:avLst/>
              </a:prstGeom>
              <a:noFill/>
            </p:spPr>
            <p:txBody>
              <a:bodyPr wrap="square" rtlCol="0">
                <a:spAutoFit/>
              </a:bodyPr>
              <a:lstStyle/>
              <a:p>
                <a:r>
                  <a:rPr lang="sl-SI" b="1" dirty="0" smtClean="0">
                    <a:solidFill>
                      <a:schemeClr val="bg1">
                        <a:lumMod val="50000"/>
                      </a:schemeClr>
                    </a:solidFill>
                  </a:rPr>
                  <a:t>ISDN</a:t>
                </a:r>
                <a:endParaRPr lang="sl-SI" b="1" dirty="0">
                  <a:solidFill>
                    <a:schemeClr val="bg1">
                      <a:lumMod val="50000"/>
                    </a:schemeClr>
                  </a:solidFill>
                </a:endParaRPr>
              </a:p>
            </p:txBody>
          </p:sp>
        </p:grpSp>
        <p:grpSp>
          <p:nvGrpSpPr>
            <p:cNvPr id="11" name="Group 20"/>
            <p:cNvGrpSpPr/>
            <p:nvPr/>
          </p:nvGrpSpPr>
          <p:grpSpPr>
            <a:xfrm>
              <a:off x="5148064" y="4437112"/>
              <a:ext cx="926287" cy="1255689"/>
              <a:chOff x="5148064" y="4437112"/>
              <a:chExt cx="926287" cy="1255689"/>
            </a:xfrm>
          </p:grpSpPr>
          <p:pic>
            <p:nvPicPr>
              <p:cNvPr id="2053" name="Picture 5" descr="C:\Documents and Settings\Darko\Local Settings\Temporary Internet Files\Content.IE5\J51472PO\MC900433861[1].png"/>
              <p:cNvPicPr>
                <a:picLocks noChangeAspect="1" noChangeArrowheads="1"/>
              </p:cNvPicPr>
              <p:nvPr/>
            </p:nvPicPr>
            <p:blipFill>
              <a:blip r:embed="rId8" cstate="print"/>
              <a:srcRect/>
              <a:stretch>
                <a:fillRect/>
              </a:stretch>
            </p:blipFill>
            <p:spPr bwMode="auto">
              <a:xfrm>
                <a:off x="5148064" y="4437112"/>
                <a:ext cx="842278" cy="842278"/>
              </a:xfrm>
              <a:prstGeom prst="rect">
                <a:avLst/>
              </a:prstGeom>
              <a:noFill/>
            </p:spPr>
          </p:pic>
          <p:pic>
            <p:nvPicPr>
              <p:cNvPr id="2055" name="Picture 7" descr="C:\Documents and Settings\Darko\Local Settings\Temporary Internet Files\Content.IE5\YTHXJS0J\MC900056306[1].wmf"/>
              <p:cNvPicPr>
                <a:picLocks noChangeAspect="1" noChangeArrowheads="1"/>
              </p:cNvPicPr>
              <p:nvPr/>
            </p:nvPicPr>
            <p:blipFill>
              <a:blip r:embed="rId9" cstate="print"/>
              <a:srcRect/>
              <a:stretch>
                <a:fillRect/>
              </a:stretch>
            </p:blipFill>
            <p:spPr bwMode="auto">
              <a:xfrm>
                <a:off x="5148064" y="5229200"/>
                <a:ext cx="926287" cy="463601"/>
              </a:xfrm>
              <a:prstGeom prst="rect">
                <a:avLst/>
              </a:prstGeom>
              <a:noFill/>
            </p:spPr>
          </p:pic>
        </p:grpSp>
      </p:grpSp>
      <p:pic>
        <p:nvPicPr>
          <p:cNvPr id="2056" name="Picture 8"/>
          <p:cNvPicPr>
            <a:picLocks noChangeAspect="1" noChangeArrowheads="1"/>
          </p:cNvPicPr>
          <p:nvPr/>
        </p:nvPicPr>
        <p:blipFill>
          <a:blip r:embed="rId10" cstate="print"/>
          <a:srcRect/>
          <a:stretch>
            <a:fillRect/>
          </a:stretch>
        </p:blipFill>
        <p:spPr bwMode="auto">
          <a:xfrm>
            <a:off x="5076056" y="332656"/>
            <a:ext cx="1174818" cy="2575706"/>
          </a:xfrm>
          <a:prstGeom prst="rect">
            <a:avLst/>
          </a:prstGeom>
          <a:noFill/>
          <a:ln w="9525">
            <a:noFill/>
            <a:miter lim="800000"/>
            <a:headEnd/>
            <a:tailEnd/>
          </a:ln>
        </p:spPr>
      </p:pic>
      <p:grpSp>
        <p:nvGrpSpPr>
          <p:cNvPr id="22" name="Group 21"/>
          <p:cNvGrpSpPr/>
          <p:nvPr/>
        </p:nvGrpSpPr>
        <p:grpSpPr>
          <a:xfrm>
            <a:off x="6300192" y="980728"/>
            <a:ext cx="1335782" cy="1936986"/>
            <a:chOff x="6300192" y="980728"/>
            <a:chExt cx="1335782" cy="1936986"/>
          </a:xfrm>
        </p:grpSpPr>
        <p:pic>
          <p:nvPicPr>
            <p:cNvPr id="4098" name="Picture 2"/>
            <p:cNvPicPr>
              <a:picLocks noChangeAspect="1" noChangeArrowheads="1"/>
            </p:cNvPicPr>
            <p:nvPr/>
          </p:nvPicPr>
          <p:blipFill>
            <a:blip r:embed="rId11" cstate="print"/>
            <a:srcRect/>
            <a:stretch>
              <a:fillRect/>
            </a:stretch>
          </p:blipFill>
          <p:spPr bwMode="auto">
            <a:xfrm>
              <a:off x="6300192" y="1484784"/>
              <a:ext cx="1335782" cy="1432930"/>
            </a:xfrm>
            <a:prstGeom prst="rect">
              <a:avLst/>
            </a:prstGeom>
            <a:noFill/>
            <a:ln w="9525">
              <a:noFill/>
              <a:miter lim="800000"/>
              <a:headEnd/>
              <a:tailEnd/>
            </a:ln>
          </p:spPr>
        </p:pic>
        <p:pic>
          <p:nvPicPr>
            <p:cNvPr id="21" name="GM360"/>
            <p:cNvPicPr>
              <a:picLocks noChangeAspect="1" noChangeArrowheads="1"/>
            </p:cNvPicPr>
            <p:nvPr/>
          </p:nvPicPr>
          <p:blipFill>
            <a:blip r:embed="rId12" cstate="print"/>
            <a:srcRect/>
            <a:stretch>
              <a:fillRect/>
            </a:stretch>
          </p:blipFill>
          <p:spPr bwMode="auto">
            <a:xfrm flipH="1">
              <a:off x="6516214" y="980728"/>
              <a:ext cx="751387" cy="432048"/>
            </a:xfrm>
            <a:prstGeom prst="rect">
              <a:avLst/>
            </a:prstGeom>
            <a:noFill/>
            <a:ln w="9525">
              <a:noFill/>
              <a:miter lim="800000"/>
              <a:headEnd/>
              <a:tailEnd/>
            </a:ln>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Left)">
                                      <p:cBhvr>
                                        <p:cTn id="7" dur="500"/>
                                        <p:tgtEl>
                                          <p:spTgt spid="23"/>
                                        </p:tgtEl>
                                      </p:cBhvr>
                                    </p:animEffect>
                                  </p:childTnLst>
                                </p:cTn>
                              </p:par>
                              <p:par>
                                <p:cTn id="8" presetID="1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lide(fromLeft)">
                                      <p:cBhvr>
                                        <p:cTn id="10" dur="500"/>
                                        <p:tgtEl>
                                          <p:spTgt spid="2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20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Wavecom"/>
          <p:cNvPicPr>
            <a:picLocks noChangeAspect="1" noChangeArrowheads="1"/>
          </p:cNvPicPr>
          <p:nvPr/>
        </p:nvPicPr>
        <p:blipFill>
          <a:blip r:embed="rId3" cstate="print"/>
          <a:srcRect/>
          <a:stretch>
            <a:fillRect/>
          </a:stretch>
        </p:blipFill>
        <p:spPr bwMode="auto">
          <a:xfrm>
            <a:off x="7236296" y="1268760"/>
            <a:ext cx="1432128" cy="1145704"/>
          </a:xfrm>
          <a:prstGeom prst="rect">
            <a:avLst/>
          </a:prstGeom>
          <a:noFill/>
          <a:ln w="9525">
            <a:noFill/>
            <a:miter lim="800000"/>
            <a:headEnd/>
            <a:tailEnd/>
          </a:ln>
        </p:spPr>
      </p:pic>
      <p:grpSp>
        <p:nvGrpSpPr>
          <p:cNvPr id="2" name="Group 13"/>
          <p:cNvGrpSpPr/>
          <p:nvPr/>
        </p:nvGrpSpPr>
        <p:grpSpPr>
          <a:xfrm>
            <a:off x="-311728" y="3059552"/>
            <a:ext cx="8998527" cy="636443"/>
            <a:chOff x="-311728" y="3059552"/>
            <a:chExt cx="8998527" cy="636443"/>
          </a:xfrm>
        </p:grpSpPr>
        <p:sp>
          <p:nvSpPr>
            <p:cNvPr id="25" name="Chevron 24"/>
            <p:cNvSpPr/>
            <p:nvPr/>
          </p:nvSpPr>
          <p:spPr>
            <a:xfrm flipV="1">
              <a:off x="-311728" y="3059552"/>
              <a:ext cx="8998527" cy="636443"/>
            </a:xfrm>
            <a:prstGeom prst="chevron">
              <a:avLst>
                <a:gd name="adj" fmla="val 30408"/>
              </a:avLst>
            </a:prstGeom>
            <a:gradFill>
              <a:gsLst>
                <a:gs pos="0">
                  <a:schemeClr val="bg1"/>
                </a:gs>
                <a:gs pos="36000">
                  <a:srgbClr val="D5DBDD"/>
                </a:gs>
                <a:gs pos="73000">
                  <a:srgbClr val="B2BEC2"/>
                </a:gs>
                <a:gs pos="100000">
                  <a:srgbClr val="D5DBDD"/>
                </a:gs>
              </a:gsLst>
              <a:lin ang="16200000" scaled="0"/>
            </a:gradFill>
            <a:ln>
              <a:noFill/>
            </a:ln>
            <a:effectLst>
              <a:outerShdw blurRad="57785" dist="33020" dir="3180000" algn="ctr">
                <a:srgbClr val="000000">
                  <a:alpha val="30000"/>
                </a:srgbClr>
              </a:outerShdw>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67944" y="3140968"/>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200</a:t>
              </a:r>
              <a:r>
                <a:rPr lang="sl-SI" sz="2600" b="1" dirty="0" smtClean="0">
                  <a:solidFill>
                    <a:schemeClr val="bg1">
                      <a:lumMod val="50000"/>
                    </a:schemeClr>
                  </a:solidFill>
                  <a:latin typeface="Gill Sans MT Condensed" pitchFamily="34" charset="0"/>
                </a:rPr>
                <a:t>5</a:t>
              </a:r>
              <a:endParaRPr lang="en-US" sz="2600" b="1" dirty="0">
                <a:solidFill>
                  <a:schemeClr val="bg1">
                    <a:lumMod val="50000"/>
                  </a:schemeClr>
                </a:solidFill>
                <a:latin typeface="Gill Sans MT Condensed" pitchFamily="34" charset="0"/>
              </a:endParaRPr>
            </a:p>
          </p:txBody>
        </p:sp>
        <p:sp>
          <p:nvSpPr>
            <p:cNvPr id="8" name="TextBox 7"/>
            <p:cNvSpPr txBox="1"/>
            <p:nvPr/>
          </p:nvSpPr>
          <p:spPr>
            <a:xfrm>
              <a:off x="7668344" y="3140968"/>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20</a:t>
              </a:r>
              <a:r>
                <a:rPr lang="sl-SI" sz="2600" b="1" dirty="0" smtClean="0">
                  <a:solidFill>
                    <a:schemeClr val="bg1">
                      <a:lumMod val="50000"/>
                    </a:schemeClr>
                  </a:solidFill>
                  <a:latin typeface="Gill Sans MT Condensed" pitchFamily="34" charset="0"/>
                </a:rPr>
                <a:t>11</a:t>
              </a:r>
              <a:endParaRPr lang="en-US" sz="2600" b="1" dirty="0">
                <a:solidFill>
                  <a:schemeClr val="bg1">
                    <a:lumMod val="50000"/>
                  </a:schemeClr>
                </a:solidFill>
                <a:latin typeface="Gill Sans MT Condensed" pitchFamily="34" charset="0"/>
              </a:endParaRPr>
            </a:p>
          </p:txBody>
        </p:sp>
        <p:sp>
          <p:nvSpPr>
            <p:cNvPr id="6" name="TextBox 5"/>
            <p:cNvSpPr txBox="1"/>
            <p:nvPr/>
          </p:nvSpPr>
          <p:spPr>
            <a:xfrm>
              <a:off x="834729" y="3131553"/>
              <a:ext cx="671979" cy="492443"/>
            </a:xfrm>
            <a:prstGeom prst="rect">
              <a:avLst/>
            </a:prstGeom>
            <a:noFill/>
          </p:spPr>
          <p:txBody>
            <a:bodyPr wrap="none" rtlCol="0">
              <a:spAutoFit/>
            </a:bodyPr>
            <a:lstStyle/>
            <a:p>
              <a:r>
                <a:rPr lang="en-US" sz="2600" b="1" dirty="0" smtClean="0">
                  <a:solidFill>
                    <a:schemeClr val="bg1">
                      <a:lumMod val="50000"/>
                    </a:schemeClr>
                  </a:solidFill>
                  <a:latin typeface="Gill Sans MT Condensed" pitchFamily="34" charset="0"/>
                </a:rPr>
                <a:t>200</a:t>
              </a:r>
              <a:r>
                <a:rPr lang="sl-SI" sz="2600" b="1" dirty="0" smtClean="0">
                  <a:solidFill>
                    <a:schemeClr val="bg1">
                      <a:lumMod val="50000"/>
                    </a:schemeClr>
                  </a:solidFill>
                  <a:latin typeface="Gill Sans MT Condensed" pitchFamily="34" charset="0"/>
                </a:rPr>
                <a:t>0</a:t>
              </a:r>
              <a:endParaRPr lang="en-US" sz="2600" b="1" dirty="0">
                <a:solidFill>
                  <a:schemeClr val="bg1">
                    <a:lumMod val="50000"/>
                  </a:schemeClr>
                </a:solidFill>
                <a:latin typeface="Gill Sans MT Condensed" pitchFamily="34" charset="0"/>
              </a:endParaRPr>
            </a:p>
          </p:txBody>
        </p:sp>
      </p:grpSp>
      <p:grpSp>
        <p:nvGrpSpPr>
          <p:cNvPr id="3" name="Group 14"/>
          <p:cNvGrpSpPr/>
          <p:nvPr/>
        </p:nvGrpSpPr>
        <p:grpSpPr>
          <a:xfrm>
            <a:off x="2388848" y="3717032"/>
            <a:ext cx="5004293" cy="1510427"/>
            <a:chOff x="2388848" y="3717032"/>
            <a:chExt cx="5004293" cy="1510427"/>
          </a:xfrm>
        </p:grpSpPr>
        <p:grpSp>
          <p:nvGrpSpPr>
            <p:cNvPr id="4" name="Group 9"/>
            <p:cNvGrpSpPr/>
            <p:nvPr/>
          </p:nvGrpSpPr>
          <p:grpSpPr>
            <a:xfrm>
              <a:off x="6084168" y="3861048"/>
              <a:ext cx="720080" cy="945396"/>
              <a:chOff x="6084168" y="3861048"/>
              <a:chExt cx="720080" cy="945396"/>
            </a:xfrm>
          </p:grpSpPr>
          <p:pic>
            <p:nvPicPr>
              <p:cNvPr id="3074" name="Picture 2" descr="C:\Documents and Settings\Darko\Local Settings\Temporary Internet Files\Content.IE5\YTHXJS0J\MC900082393[1].wmf"/>
              <p:cNvPicPr>
                <a:picLocks noChangeAspect="1" noChangeArrowheads="1"/>
              </p:cNvPicPr>
              <p:nvPr/>
            </p:nvPicPr>
            <p:blipFill>
              <a:blip r:embed="rId4" cstate="print"/>
              <a:srcRect/>
              <a:stretch>
                <a:fillRect/>
              </a:stretch>
            </p:blipFill>
            <p:spPr bwMode="auto">
              <a:xfrm>
                <a:off x="6156176" y="3861048"/>
                <a:ext cx="626368" cy="626368"/>
              </a:xfrm>
              <a:prstGeom prst="rect">
                <a:avLst/>
              </a:prstGeom>
              <a:noFill/>
            </p:spPr>
          </p:pic>
          <p:sp>
            <p:nvSpPr>
              <p:cNvPr id="9" name="TextBox 8"/>
              <p:cNvSpPr txBox="1"/>
              <p:nvPr/>
            </p:nvSpPr>
            <p:spPr>
              <a:xfrm>
                <a:off x="6084168" y="4437112"/>
                <a:ext cx="720080" cy="369332"/>
              </a:xfrm>
              <a:prstGeom prst="rect">
                <a:avLst/>
              </a:prstGeom>
              <a:noFill/>
            </p:spPr>
            <p:txBody>
              <a:bodyPr wrap="square" rtlCol="0">
                <a:spAutoFit/>
              </a:bodyPr>
              <a:lstStyle/>
              <a:p>
                <a:r>
                  <a:rPr lang="sl-SI" dirty="0" smtClean="0"/>
                  <a:t>FTTH</a:t>
                </a:r>
                <a:endParaRPr lang="sl-SI" dirty="0"/>
              </a:p>
            </p:txBody>
          </p:sp>
        </p:grpSp>
        <p:grpSp>
          <p:nvGrpSpPr>
            <p:cNvPr id="5" name="Group 12"/>
            <p:cNvGrpSpPr/>
            <p:nvPr/>
          </p:nvGrpSpPr>
          <p:grpSpPr>
            <a:xfrm>
              <a:off x="2388848" y="3717032"/>
              <a:ext cx="1265923" cy="1510427"/>
              <a:chOff x="2388848" y="3717032"/>
              <a:chExt cx="1265923" cy="1510427"/>
            </a:xfrm>
          </p:grpSpPr>
          <p:pic>
            <p:nvPicPr>
              <p:cNvPr id="3076" name="Picture 4"/>
              <p:cNvPicPr>
                <a:picLocks noChangeAspect="1" noChangeArrowheads="1"/>
              </p:cNvPicPr>
              <p:nvPr/>
            </p:nvPicPr>
            <p:blipFill>
              <a:blip r:embed="rId5" cstate="print"/>
              <a:srcRect/>
              <a:stretch>
                <a:fillRect/>
              </a:stretch>
            </p:blipFill>
            <p:spPr bwMode="auto">
              <a:xfrm>
                <a:off x="2388848" y="3717032"/>
                <a:ext cx="1265923" cy="936104"/>
              </a:xfrm>
              <a:prstGeom prst="rect">
                <a:avLst/>
              </a:prstGeom>
              <a:noFill/>
              <a:ln w="9525">
                <a:noFill/>
                <a:miter lim="800000"/>
                <a:headEnd/>
                <a:tailEnd/>
              </a:ln>
            </p:spPr>
          </p:pic>
          <p:sp>
            <p:nvSpPr>
              <p:cNvPr id="11" name="TextBox 10"/>
              <p:cNvSpPr txBox="1"/>
              <p:nvPr/>
            </p:nvSpPr>
            <p:spPr>
              <a:xfrm>
                <a:off x="2483768" y="4581128"/>
                <a:ext cx="779381" cy="646331"/>
              </a:xfrm>
              <a:prstGeom prst="rect">
                <a:avLst/>
              </a:prstGeom>
              <a:noFill/>
            </p:spPr>
            <p:txBody>
              <a:bodyPr wrap="none" rtlCol="0">
                <a:spAutoFit/>
              </a:bodyPr>
              <a:lstStyle/>
              <a:p>
                <a:pPr algn="ctr"/>
                <a:r>
                  <a:rPr lang="sl-SI" dirty="0" smtClean="0"/>
                  <a:t>xDSL</a:t>
                </a:r>
              </a:p>
              <a:p>
                <a:pPr algn="ctr"/>
                <a:r>
                  <a:rPr lang="sl-SI" dirty="0" smtClean="0"/>
                  <a:t>Docsis</a:t>
                </a:r>
                <a:endParaRPr lang="sl-SI" dirty="0"/>
              </a:p>
            </p:txBody>
          </p:sp>
        </p:grpSp>
        <p:pic>
          <p:nvPicPr>
            <p:cNvPr id="3077" name="Picture 5"/>
            <p:cNvPicPr>
              <a:picLocks noChangeAspect="1" noChangeArrowheads="1"/>
            </p:cNvPicPr>
            <p:nvPr/>
          </p:nvPicPr>
          <p:blipFill>
            <a:blip r:embed="rId6" cstate="print"/>
            <a:srcRect/>
            <a:stretch>
              <a:fillRect/>
            </a:stretch>
          </p:blipFill>
          <p:spPr bwMode="auto">
            <a:xfrm>
              <a:off x="6876256" y="3861048"/>
              <a:ext cx="516885" cy="919932"/>
            </a:xfrm>
            <a:prstGeom prst="rect">
              <a:avLst/>
            </a:prstGeom>
            <a:noFill/>
            <a:ln w="9525">
              <a:noFill/>
              <a:miter lim="800000"/>
              <a:headEnd/>
              <a:tailEnd/>
            </a:ln>
          </p:spPr>
        </p:pic>
      </p:grpSp>
      <p:pic>
        <p:nvPicPr>
          <p:cNvPr id="15" name="Picture 14" descr="U27 in PTCC Wh Back.jpg"/>
          <p:cNvPicPr/>
          <p:nvPr/>
        </p:nvPicPr>
        <p:blipFill>
          <a:blip r:embed="rId7" cstate="print"/>
          <a:srcRect r="15282"/>
          <a:stretch>
            <a:fillRect/>
          </a:stretch>
        </p:blipFill>
        <p:spPr>
          <a:xfrm>
            <a:off x="0" y="332656"/>
            <a:ext cx="2051720" cy="2630091"/>
          </a:xfrm>
          <a:prstGeom prst="rect">
            <a:avLst/>
          </a:prstGeom>
        </p:spPr>
      </p:pic>
      <p:pic>
        <p:nvPicPr>
          <p:cNvPr id="16" name="Wavecom"/>
          <p:cNvPicPr>
            <a:picLocks noChangeAspect="1" noChangeArrowheads="1"/>
          </p:cNvPicPr>
          <p:nvPr/>
        </p:nvPicPr>
        <p:blipFill>
          <a:blip r:embed="rId3" cstate="print"/>
          <a:srcRect/>
          <a:stretch>
            <a:fillRect/>
          </a:stretch>
        </p:blipFill>
        <p:spPr bwMode="auto">
          <a:xfrm>
            <a:off x="1187623" y="764704"/>
            <a:ext cx="802059" cy="641648"/>
          </a:xfrm>
          <a:prstGeom prst="rect">
            <a:avLst/>
          </a:prstGeom>
          <a:noFill/>
          <a:ln w="9525">
            <a:noFill/>
            <a:miter lim="800000"/>
            <a:headEnd/>
            <a:tailEnd/>
          </a:ln>
        </p:spPr>
      </p:pic>
      <p:pic>
        <p:nvPicPr>
          <p:cNvPr id="17" name="Picture 6" descr="CAPE complete white"/>
          <p:cNvPicPr>
            <a:picLocks noChangeAspect="1" noChangeArrowheads="1"/>
          </p:cNvPicPr>
          <p:nvPr/>
        </p:nvPicPr>
        <p:blipFill>
          <a:blip r:embed="rId8" cstate="print"/>
          <a:srcRect/>
          <a:stretch>
            <a:fillRect/>
          </a:stretch>
        </p:blipFill>
        <p:spPr bwMode="auto">
          <a:xfrm rot="152055">
            <a:off x="5115759" y="1092712"/>
            <a:ext cx="1848811" cy="1836707"/>
          </a:xfrm>
          <a:prstGeom prst="rect">
            <a:avLst/>
          </a:prstGeom>
          <a:noFill/>
          <a:ln w="9525">
            <a:noFill/>
            <a:miter lim="800000"/>
            <a:headEnd/>
            <a:tailEnd/>
          </a:ln>
        </p:spPr>
      </p:pic>
      <p:pic>
        <p:nvPicPr>
          <p:cNvPr id="18" name="Picture 8" descr="CAPE%20Comms%20ports"/>
          <p:cNvPicPr>
            <a:picLocks noChangeAspect="1" noChangeArrowheads="1"/>
          </p:cNvPicPr>
          <p:nvPr/>
        </p:nvPicPr>
        <p:blipFill>
          <a:blip r:embed="rId9" cstate="print"/>
          <a:srcRect/>
          <a:stretch>
            <a:fillRect/>
          </a:stretch>
        </p:blipFill>
        <p:spPr bwMode="auto">
          <a:xfrm>
            <a:off x="3923928" y="188640"/>
            <a:ext cx="2947010" cy="853082"/>
          </a:xfrm>
          <a:prstGeom prst="rect">
            <a:avLst/>
          </a:prstGeom>
          <a:noFill/>
          <a:ln w="9525">
            <a:solidFill>
              <a:srgbClr val="0000FF"/>
            </a:solidFill>
            <a:miter lim="800000"/>
            <a:headEnd/>
            <a:tailEnd/>
          </a:ln>
        </p:spPr>
      </p:pic>
      <p:sp>
        <p:nvSpPr>
          <p:cNvPr id="43" name="TextBox 42"/>
          <p:cNvSpPr txBox="1"/>
          <p:nvPr/>
        </p:nvSpPr>
        <p:spPr>
          <a:xfrm>
            <a:off x="3563888" y="1412776"/>
            <a:ext cx="1584176" cy="1477328"/>
          </a:xfrm>
          <a:prstGeom prst="rect">
            <a:avLst/>
          </a:prstGeom>
          <a:noFill/>
        </p:spPr>
        <p:txBody>
          <a:bodyPr wrap="square" rtlCol="0">
            <a:spAutoFit/>
          </a:bodyPr>
          <a:lstStyle/>
          <a:p>
            <a:r>
              <a:rPr lang="sl-SI" b="1" dirty="0" smtClean="0">
                <a:solidFill>
                  <a:schemeClr val="tx2">
                    <a:lumMod val="60000"/>
                    <a:lumOff val="40000"/>
                  </a:schemeClr>
                </a:solidFill>
              </a:rPr>
              <a:t>DNP 3.0</a:t>
            </a:r>
          </a:p>
          <a:p>
            <a:r>
              <a:rPr lang="sl-SI" b="1" dirty="0" smtClean="0">
                <a:solidFill>
                  <a:schemeClr val="tx2">
                    <a:lumMod val="60000"/>
                    <a:lumOff val="40000"/>
                  </a:schemeClr>
                </a:solidFill>
              </a:rPr>
              <a:t>IEC 870-5-101</a:t>
            </a:r>
          </a:p>
          <a:p>
            <a:r>
              <a:rPr lang="sl-SI" b="1" dirty="0" smtClean="0">
                <a:solidFill>
                  <a:schemeClr val="tx2">
                    <a:lumMod val="60000"/>
                    <a:lumOff val="40000"/>
                  </a:schemeClr>
                </a:solidFill>
              </a:rPr>
              <a:t>DNP/UDP</a:t>
            </a:r>
          </a:p>
          <a:p>
            <a:r>
              <a:rPr lang="sl-SI" b="1" dirty="0" smtClean="0">
                <a:solidFill>
                  <a:schemeClr val="tx2">
                    <a:lumMod val="60000"/>
                    <a:lumOff val="40000"/>
                  </a:schemeClr>
                </a:solidFill>
              </a:rPr>
              <a:t>IEC 870-5-104</a:t>
            </a:r>
          </a:p>
          <a:p>
            <a:r>
              <a:rPr lang="sl-SI" b="1" dirty="0" smtClean="0">
                <a:solidFill>
                  <a:schemeClr val="tx2">
                    <a:lumMod val="60000"/>
                    <a:lumOff val="40000"/>
                  </a:schemeClr>
                </a:solidFill>
              </a:rPr>
              <a:t>IEC 61850</a:t>
            </a:r>
            <a:endParaRPr lang="sl-SI" b="1" dirty="0">
              <a:solidFill>
                <a:schemeClr val="tx2">
                  <a:lumMod val="60000"/>
                  <a:lumOff val="40000"/>
                </a:schemeClr>
              </a:solidFill>
            </a:endParaRPr>
          </a:p>
        </p:txBody>
      </p:sp>
      <p:grpSp>
        <p:nvGrpSpPr>
          <p:cNvPr id="46" name="Group 45"/>
          <p:cNvGrpSpPr/>
          <p:nvPr/>
        </p:nvGrpSpPr>
        <p:grpSpPr>
          <a:xfrm>
            <a:off x="7236296" y="404664"/>
            <a:ext cx="1705360" cy="2072703"/>
            <a:chOff x="7020272" y="671094"/>
            <a:chExt cx="1705360" cy="2072703"/>
          </a:xfrm>
        </p:grpSpPr>
        <p:pic>
          <p:nvPicPr>
            <p:cNvPr id="44" name="ACE3600"/>
            <p:cNvPicPr>
              <a:picLocks noChangeAspect="1" noChangeArrowheads="1"/>
            </p:cNvPicPr>
            <p:nvPr/>
          </p:nvPicPr>
          <p:blipFill>
            <a:blip r:embed="rId10" cstate="print"/>
            <a:srcRect/>
            <a:stretch>
              <a:fillRect/>
            </a:stretch>
          </p:blipFill>
          <p:spPr bwMode="auto">
            <a:xfrm>
              <a:off x="7020272" y="1412776"/>
              <a:ext cx="1368152" cy="1331021"/>
            </a:xfrm>
            <a:prstGeom prst="rect">
              <a:avLst/>
            </a:prstGeom>
            <a:noFill/>
            <a:ln w="9525">
              <a:noFill/>
              <a:miter lim="800000"/>
              <a:headEnd/>
              <a:tailEnd/>
            </a:ln>
          </p:spPr>
        </p:pic>
        <p:pic>
          <p:nvPicPr>
            <p:cNvPr id="45" name="GM360"/>
            <p:cNvPicPr>
              <a:picLocks noChangeAspect="1" noChangeArrowheads="1"/>
            </p:cNvPicPr>
            <p:nvPr/>
          </p:nvPicPr>
          <p:blipFill>
            <a:blip r:embed="rId11" cstate="print"/>
            <a:srcRect/>
            <a:stretch>
              <a:fillRect/>
            </a:stretch>
          </p:blipFill>
          <p:spPr bwMode="auto">
            <a:xfrm>
              <a:off x="7668344" y="671094"/>
              <a:ext cx="1057288" cy="607940"/>
            </a:xfrm>
            <a:prstGeom prst="rect">
              <a:avLst/>
            </a:prstGeom>
            <a:noFill/>
            <a:ln w="9525">
              <a:noFill/>
              <a:miter lim="800000"/>
              <a:headEnd/>
              <a:tailEnd/>
            </a:ln>
          </p:spPr>
        </p:pic>
      </p:grpSp>
      <p:grpSp>
        <p:nvGrpSpPr>
          <p:cNvPr id="30" name="Group 29"/>
          <p:cNvGrpSpPr/>
          <p:nvPr/>
        </p:nvGrpSpPr>
        <p:grpSpPr>
          <a:xfrm>
            <a:off x="1187624" y="260648"/>
            <a:ext cx="985280" cy="1224136"/>
            <a:chOff x="7020272" y="671094"/>
            <a:chExt cx="1705360" cy="2072703"/>
          </a:xfrm>
        </p:grpSpPr>
        <p:pic>
          <p:nvPicPr>
            <p:cNvPr id="31" name="ACE3600"/>
            <p:cNvPicPr>
              <a:picLocks noChangeAspect="1" noChangeArrowheads="1"/>
            </p:cNvPicPr>
            <p:nvPr/>
          </p:nvPicPr>
          <p:blipFill>
            <a:blip r:embed="rId10" cstate="print"/>
            <a:srcRect/>
            <a:stretch>
              <a:fillRect/>
            </a:stretch>
          </p:blipFill>
          <p:spPr bwMode="auto">
            <a:xfrm>
              <a:off x="7020272" y="1412776"/>
              <a:ext cx="1368152" cy="1331021"/>
            </a:xfrm>
            <a:prstGeom prst="rect">
              <a:avLst/>
            </a:prstGeom>
            <a:noFill/>
            <a:ln w="9525">
              <a:noFill/>
              <a:miter lim="800000"/>
              <a:headEnd/>
              <a:tailEnd/>
            </a:ln>
          </p:spPr>
        </p:pic>
        <p:pic>
          <p:nvPicPr>
            <p:cNvPr id="32" name="GM360"/>
            <p:cNvPicPr>
              <a:picLocks noChangeAspect="1" noChangeArrowheads="1"/>
            </p:cNvPicPr>
            <p:nvPr/>
          </p:nvPicPr>
          <p:blipFill>
            <a:blip r:embed="rId11" cstate="print"/>
            <a:srcRect/>
            <a:stretch>
              <a:fillRect/>
            </a:stretch>
          </p:blipFill>
          <p:spPr bwMode="auto">
            <a:xfrm>
              <a:off x="7668344" y="671094"/>
              <a:ext cx="1057288" cy="607940"/>
            </a:xfrm>
            <a:prstGeom prst="rect">
              <a:avLst/>
            </a:prstGeom>
            <a:noFill/>
            <a:ln w="9525">
              <a:noFill/>
              <a:miter lim="800000"/>
              <a:headEnd/>
              <a:tailEnd/>
            </a:ln>
          </p:spPr>
        </p:pic>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1000"/>
                                        <p:tgtEl>
                                          <p:spTgt spid="2"/>
                                        </p:tgtEl>
                                      </p:cBhvr>
                                    </p:animEffect>
                                  </p:childTnLst>
                                </p:cTn>
                              </p:par>
                              <p:par>
                                <p:cTn id="8" presetID="1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Right)">
                                      <p:cBhvr>
                                        <p:cTn id="10" dur="500"/>
                                        <p:tgtEl>
                                          <p:spTgt spid="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611560" y="1844824"/>
            <a:ext cx="734566" cy="361358"/>
          </a:xfrm>
          <a:prstGeom prst="rect">
            <a:avLst/>
          </a:prstGeom>
          <a:noFill/>
          <a:ln w="9525">
            <a:noFill/>
            <a:miter lim="800000"/>
            <a:headEnd/>
            <a:tailEnd/>
          </a:ln>
        </p:spPr>
      </p:pic>
      <p:pic>
        <p:nvPicPr>
          <p:cNvPr id="9" name="Picture 6" descr="CAPE complete white"/>
          <p:cNvPicPr>
            <a:picLocks noChangeAspect="1" noChangeArrowheads="1"/>
          </p:cNvPicPr>
          <p:nvPr/>
        </p:nvPicPr>
        <p:blipFill>
          <a:blip r:embed="rId4" cstate="print"/>
          <a:srcRect/>
          <a:stretch>
            <a:fillRect/>
          </a:stretch>
        </p:blipFill>
        <p:spPr bwMode="auto">
          <a:xfrm rot="152055">
            <a:off x="7131982" y="4981317"/>
            <a:ext cx="1848811" cy="1836707"/>
          </a:xfrm>
          <a:prstGeom prst="rect">
            <a:avLst/>
          </a:prstGeom>
          <a:noFill/>
          <a:ln w="9525">
            <a:noFill/>
            <a:miter lim="800000"/>
            <a:headEnd/>
            <a:tailEnd/>
          </a:ln>
        </p:spPr>
      </p:pic>
      <p:pic>
        <p:nvPicPr>
          <p:cNvPr id="10" name="Wavecom"/>
          <p:cNvPicPr>
            <a:picLocks noChangeAspect="1" noChangeArrowheads="1"/>
          </p:cNvPicPr>
          <p:nvPr/>
        </p:nvPicPr>
        <p:blipFill>
          <a:blip r:embed="rId5" cstate="print"/>
          <a:srcRect/>
          <a:stretch>
            <a:fillRect/>
          </a:stretch>
        </p:blipFill>
        <p:spPr bwMode="auto">
          <a:xfrm>
            <a:off x="7668344" y="3573016"/>
            <a:ext cx="802059" cy="641648"/>
          </a:xfrm>
          <a:prstGeom prst="rect">
            <a:avLst/>
          </a:prstGeom>
          <a:noFill/>
          <a:ln w="9525">
            <a:noFill/>
            <a:miter lim="800000"/>
            <a:headEnd/>
            <a:tailEnd/>
          </a:ln>
        </p:spPr>
      </p:pic>
      <p:sp>
        <p:nvSpPr>
          <p:cNvPr id="6149" name="Cloud"/>
          <p:cNvSpPr>
            <a:spLocks noChangeAspect="1" noEditPoints="1" noChangeArrowheads="1"/>
          </p:cNvSpPr>
          <p:nvPr/>
        </p:nvSpPr>
        <p:spPr bwMode="auto">
          <a:xfrm>
            <a:off x="2987824" y="2204864"/>
            <a:ext cx="3638129" cy="33569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a:r>
              <a:rPr lang="sl-SI" sz="2000" b="1" dirty="0" smtClean="0"/>
              <a:t>GSM, GPRS, UMTS</a:t>
            </a:r>
          </a:p>
          <a:p>
            <a:pPr algn="ctr"/>
            <a:r>
              <a:rPr lang="sl-SI" dirty="0" smtClean="0">
                <a:solidFill>
                  <a:srgbClr val="FF0000"/>
                </a:solidFill>
              </a:rPr>
              <a:t>DNP, IEC ...</a:t>
            </a:r>
            <a:endParaRPr lang="sl-SI" dirty="0">
              <a:solidFill>
                <a:srgbClr val="FF0000"/>
              </a:solidFill>
            </a:endParaRPr>
          </a:p>
        </p:txBody>
      </p:sp>
      <p:cxnSp>
        <p:nvCxnSpPr>
          <p:cNvPr id="14" name="Straight Arrow Connector 13"/>
          <p:cNvCxnSpPr>
            <a:stCxn id="9" idx="0"/>
            <a:endCxn id="10" idx="2"/>
          </p:cNvCxnSpPr>
          <p:nvPr/>
        </p:nvCxnSpPr>
        <p:spPr>
          <a:xfrm rot="16200000" flipV="1">
            <a:off x="7699409" y="4584630"/>
            <a:ext cx="767551" cy="276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6149" idx="2"/>
          </p:cNvCxnSpPr>
          <p:nvPr/>
        </p:nvCxnSpPr>
        <p:spPr>
          <a:xfrm rot="10800000">
            <a:off x="6622922" y="3883360"/>
            <a:ext cx="1045423" cy="1048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44525" y="3104965"/>
            <a:ext cx="1944217"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6"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7"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7"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8"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5" name="Straight Connector 34"/>
          <p:cNvCxnSpPr>
            <a:stCxn id="1031" idx="0"/>
            <a:endCxn id="1029" idx="2"/>
          </p:cNvCxnSpPr>
          <p:nvPr/>
        </p:nvCxnSpPr>
        <p:spPr>
          <a:xfrm rot="16200000" flipV="1">
            <a:off x="805111" y="1671092"/>
            <a:ext cx="288032" cy="594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827584" y="4077072"/>
            <a:ext cx="2232248" cy="158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467544" y="2276872"/>
            <a:ext cx="792088" cy="361358"/>
          </a:xfrm>
          <a:prstGeom prst="rect">
            <a:avLst/>
          </a:prstGeom>
          <a:noFill/>
          <a:ln w="9525">
            <a:noFill/>
            <a:miter lim="800000"/>
            <a:headEnd/>
            <a:tailEnd/>
          </a:ln>
        </p:spPr>
      </p:pic>
      <p:pic>
        <p:nvPicPr>
          <p:cNvPr id="9" name="Picture 6" descr="CAPE complete white"/>
          <p:cNvPicPr>
            <a:picLocks noChangeAspect="1" noChangeArrowheads="1"/>
          </p:cNvPicPr>
          <p:nvPr/>
        </p:nvPicPr>
        <p:blipFill>
          <a:blip r:embed="rId4" cstate="print"/>
          <a:srcRect/>
          <a:stretch>
            <a:fillRect/>
          </a:stretch>
        </p:blipFill>
        <p:spPr bwMode="auto">
          <a:xfrm rot="152055">
            <a:off x="7131982" y="4981317"/>
            <a:ext cx="1848811" cy="1836707"/>
          </a:xfrm>
          <a:prstGeom prst="rect">
            <a:avLst/>
          </a:prstGeom>
          <a:noFill/>
          <a:ln w="9525">
            <a:noFill/>
            <a:miter lim="800000"/>
            <a:headEnd/>
            <a:tailEnd/>
          </a:ln>
        </p:spPr>
      </p:pic>
      <p:pic>
        <p:nvPicPr>
          <p:cNvPr id="10" name="Wavecom"/>
          <p:cNvPicPr>
            <a:picLocks noChangeAspect="1" noChangeArrowheads="1"/>
          </p:cNvPicPr>
          <p:nvPr/>
        </p:nvPicPr>
        <p:blipFill>
          <a:blip r:embed="rId5" cstate="print"/>
          <a:srcRect/>
          <a:stretch>
            <a:fillRect/>
          </a:stretch>
        </p:blipFill>
        <p:spPr bwMode="auto">
          <a:xfrm>
            <a:off x="7668344" y="3573016"/>
            <a:ext cx="802059" cy="641648"/>
          </a:xfrm>
          <a:prstGeom prst="rect">
            <a:avLst/>
          </a:prstGeom>
          <a:noFill/>
          <a:ln w="9525">
            <a:noFill/>
            <a:miter lim="800000"/>
            <a:headEnd/>
            <a:tailEnd/>
          </a:ln>
        </p:spPr>
      </p:pic>
      <p:sp>
        <p:nvSpPr>
          <p:cNvPr id="6149" name="Cloud"/>
          <p:cNvSpPr>
            <a:spLocks noChangeAspect="1" noEditPoints="1" noChangeArrowheads="1"/>
          </p:cNvSpPr>
          <p:nvPr/>
        </p:nvSpPr>
        <p:spPr bwMode="auto">
          <a:xfrm>
            <a:off x="2987824" y="2204864"/>
            <a:ext cx="3638129" cy="33569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w="12700">
            <a:solidFill>
              <a:schemeClr val="tx1">
                <a:lumMod val="65000"/>
                <a:lumOff val="3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a:r>
              <a:rPr lang="sl-SI" sz="2000" b="1" dirty="0" smtClean="0"/>
              <a:t>GSM, GPRS, UMTS</a:t>
            </a:r>
          </a:p>
          <a:p>
            <a:pPr algn="ctr"/>
            <a:r>
              <a:rPr lang="sl-SI" dirty="0" smtClean="0">
                <a:solidFill>
                  <a:srgbClr val="FF0000"/>
                </a:solidFill>
              </a:rPr>
              <a:t>DNP, IEC,</a:t>
            </a:r>
            <a:r>
              <a:rPr lang="sl-SI" dirty="0" smtClean="0">
                <a:solidFill>
                  <a:srgbClr val="00B0F0"/>
                </a:solidFill>
              </a:rPr>
              <a:t> MDLC</a:t>
            </a:r>
          </a:p>
        </p:txBody>
      </p:sp>
      <p:cxnSp>
        <p:nvCxnSpPr>
          <p:cNvPr id="14" name="Straight Arrow Connector 13"/>
          <p:cNvCxnSpPr>
            <a:stCxn id="9" idx="0"/>
            <a:endCxn id="10" idx="2"/>
          </p:cNvCxnSpPr>
          <p:nvPr/>
        </p:nvCxnSpPr>
        <p:spPr>
          <a:xfrm rot="16200000" flipV="1">
            <a:off x="7699409" y="4584630"/>
            <a:ext cx="767551" cy="276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6149" idx="2"/>
          </p:cNvCxnSpPr>
          <p:nvPr/>
        </p:nvCxnSpPr>
        <p:spPr>
          <a:xfrm rot="10800000">
            <a:off x="6622922" y="3883360"/>
            <a:ext cx="1045423" cy="1048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71498" y="3320990"/>
            <a:ext cx="1512171"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6"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5"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7"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7"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8"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5" name="Straight Connector 34"/>
          <p:cNvCxnSpPr>
            <a:stCxn id="1031" idx="0"/>
            <a:endCxn id="1029" idx="2"/>
          </p:cNvCxnSpPr>
          <p:nvPr/>
        </p:nvCxnSpPr>
        <p:spPr>
          <a:xfrm rot="5400000" flipH="1" flipV="1">
            <a:off x="531459" y="1888921"/>
            <a:ext cx="720080" cy="558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827584" y="4077072"/>
            <a:ext cx="2232248" cy="158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6" name="ACE3600"/>
          <p:cNvPicPr>
            <a:picLocks noChangeAspect="1" noChangeArrowheads="1"/>
          </p:cNvPicPr>
          <p:nvPr/>
        </p:nvPicPr>
        <p:blipFill>
          <a:blip r:embed="rId9" cstate="print"/>
          <a:srcRect/>
          <a:stretch>
            <a:fillRect/>
          </a:stretch>
        </p:blipFill>
        <p:spPr bwMode="auto">
          <a:xfrm>
            <a:off x="7308304" y="332656"/>
            <a:ext cx="1258286" cy="1224136"/>
          </a:xfrm>
          <a:prstGeom prst="rect">
            <a:avLst/>
          </a:prstGeom>
          <a:noFill/>
          <a:ln w="9525">
            <a:noFill/>
            <a:miter lim="800000"/>
            <a:headEnd/>
            <a:tailEnd/>
          </a:ln>
        </p:spPr>
      </p:pic>
      <p:pic>
        <p:nvPicPr>
          <p:cNvPr id="47" name="Wavecom"/>
          <p:cNvPicPr>
            <a:picLocks noChangeAspect="1" noChangeArrowheads="1"/>
          </p:cNvPicPr>
          <p:nvPr/>
        </p:nvPicPr>
        <p:blipFill>
          <a:blip r:embed="rId5" cstate="print"/>
          <a:srcRect/>
          <a:stretch>
            <a:fillRect/>
          </a:stretch>
        </p:blipFill>
        <p:spPr bwMode="auto">
          <a:xfrm>
            <a:off x="6732240" y="1700808"/>
            <a:ext cx="802059" cy="641648"/>
          </a:xfrm>
          <a:prstGeom prst="rect">
            <a:avLst/>
          </a:prstGeom>
          <a:noFill/>
          <a:ln w="9525">
            <a:noFill/>
            <a:miter lim="800000"/>
            <a:headEnd/>
            <a:tailEnd/>
          </a:ln>
        </p:spPr>
      </p:pic>
      <p:cxnSp>
        <p:nvCxnSpPr>
          <p:cNvPr id="56" name="Shape 55"/>
          <p:cNvCxnSpPr>
            <a:stCxn id="46" idx="2"/>
            <a:endCxn id="47" idx="3"/>
          </p:cNvCxnSpPr>
          <p:nvPr/>
        </p:nvCxnSpPr>
        <p:spPr>
          <a:xfrm rot="5400000">
            <a:off x="7503453" y="1587638"/>
            <a:ext cx="464840" cy="403148"/>
          </a:xfrm>
          <a:prstGeom prst="bentConnector2">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7" idx="1"/>
          </p:cNvCxnSpPr>
          <p:nvPr/>
        </p:nvCxnSpPr>
        <p:spPr>
          <a:xfrm rot="10800000" flipV="1">
            <a:off x="6156178" y="2021632"/>
            <a:ext cx="576063" cy="543272"/>
          </a:xfrm>
          <a:prstGeom prst="straightConnector1">
            <a:avLst/>
          </a:prstGeom>
          <a:ln w="28575">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251520" y="3284984"/>
            <a:ext cx="1440160"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971602" y="4005064"/>
            <a:ext cx="2160238" cy="2"/>
          </a:xfrm>
          <a:prstGeom prst="straightConnector1">
            <a:avLst/>
          </a:prstGeom>
          <a:ln w="285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ACE3600"/>
          <p:cNvPicPr>
            <a:picLocks noChangeAspect="1" noChangeArrowheads="1"/>
          </p:cNvPicPr>
          <p:nvPr/>
        </p:nvPicPr>
        <p:blipFill>
          <a:blip r:embed="rId9" cstate="print"/>
          <a:srcRect/>
          <a:stretch>
            <a:fillRect/>
          </a:stretch>
        </p:blipFill>
        <p:spPr bwMode="auto">
          <a:xfrm>
            <a:off x="1115616" y="1772816"/>
            <a:ext cx="394190" cy="383492"/>
          </a:xfrm>
          <a:prstGeom prst="rect">
            <a:avLst/>
          </a:prstGeom>
          <a:noFill/>
          <a:ln w="9525">
            <a:noFill/>
            <a:miter lim="800000"/>
            <a:headEnd/>
            <a:tailEnd/>
          </a:ln>
        </p:spPr>
      </p:pic>
      <p:cxnSp>
        <p:nvCxnSpPr>
          <p:cNvPr id="69" name="Straight Connector 68"/>
          <p:cNvCxnSpPr>
            <a:endCxn id="68" idx="2"/>
          </p:cNvCxnSpPr>
          <p:nvPr/>
        </p:nvCxnSpPr>
        <p:spPr>
          <a:xfrm flipV="1">
            <a:off x="1115619" y="2156308"/>
            <a:ext cx="197092" cy="19257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8" idx="0"/>
          </p:cNvCxnSpPr>
          <p:nvPr/>
        </p:nvCxnSpPr>
        <p:spPr>
          <a:xfrm rot="16200000" flipV="1">
            <a:off x="1106154" y="1566258"/>
            <a:ext cx="288031" cy="12508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467544" y="2276872"/>
            <a:ext cx="792088" cy="361358"/>
          </a:xfrm>
          <a:prstGeom prst="rect">
            <a:avLst/>
          </a:prstGeom>
          <a:noFill/>
          <a:ln w="9525">
            <a:noFill/>
            <a:miter lim="800000"/>
            <a:headEnd/>
            <a:tailEnd/>
          </a:ln>
        </p:spPr>
      </p:pic>
      <p:pic>
        <p:nvPicPr>
          <p:cNvPr id="9" name="Picture 6" descr="CAPE complete white"/>
          <p:cNvPicPr>
            <a:picLocks noChangeAspect="1" noChangeArrowheads="1"/>
          </p:cNvPicPr>
          <p:nvPr/>
        </p:nvPicPr>
        <p:blipFill>
          <a:blip r:embed="rId4" cstate="print"/>
          <a:srcRect/>
          <a:stretch>
            <a:fillRect/>
          </a:stretch>
        </p:blipFill>
        <p:spPr bwMode="auto">
          <a:xfrm rot="152055">
            <a:off x="7131982" y="4981317"/>
            <a:ext cx="1848811" cy="1836707"/>
          </a:xfrm>
          <a:prstGeom prst="rect">
            <a:avLst/>
          </a:prstGeom>
          <a:noFill/>
          <a:ln w="9525">
            <a:noFill/>
            <a:miter lim="800000"/>
            <a:headEnd/>
            <a:tailEnd/>
          </a:ln>
        </p:spPr>
      </p:pic>
      <p:pic>
        <p:nvPicPr>
          <p:cNvPr id="10" name="Wavecom"/>
          <p:cNvPicPr>
            <a:picLocks noChangeAspect="1" noChangeArrowheads="1"/>
          </p:cNvPicPr>
          <p:nvPr/>
        </p:nvPicPr>
        <p:blipFill>
          <a:blip r:embed="rId5" cstate="print"/>
          <a:srcRect/>
          <a:stretch>
            <a:fillRect/>
          </a:stretch>
        </p:blipFill>
        <p:spPr bwMode="auto">
          <a:xfrm>
            <a:off x="7668344" y="3573016"/>
            <a:ext cx="802059" cy="641648"/>
          </a:xfrm>
          <a:prstGeom prst="rect">
            <a:avLst/>
          </a:prstGeom>
          <a:noFill/>
          <a:ln w="9525">
            <a:noFill/>
            <a:miter lim="800000"/>
            <a:headEnd/>
            <a:tailEnd/>
          </a:ln>
        </p:spPr>
      </p:pic>
      <p:sp>
        <p:nvSpPr>
          <p:cNvPr id="6149" name="Cloud"/>
          <p:cNvSpPr>
            <a:spLocks noChangeAspect="1" noEditPoints="1" noChangeArrowheads="1"/>
          </p:cNvSpPr>
          <p:nvPr/>
        </p:nvSpPr>
        <p:spPr bwMode="auto">
          <a:xfrm>
            <a:off x="2987824" y="2204864"/>
            <a:ext cx="3638129" cy="33569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w="12700">
            <a:solidFill>
              <a:schemeClr val="tx1">
                <a:lumMod val="65000"/>
                <a:lumOff val="3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0" tIns="45720" rIns="0" bIns="45720" numCol="1" anchor="ctr" anchorCtr="0" compatLnSpc="1">
            <a:prstTxWarp prst="textNoShape">
              <a:avLst/>
            </a:prstTxWarp>
          </a:bodyPr>
          <a:lstStyle/>
          <a:p>
            <a:pPr algn="ctr"/>
            <a:r>
              <a:rPr lang="sl-SI" sz="2000" b="1" dirty="0" smtClean="0"/>
              <a:t>GSM, GPRS, UMTS</a:t>
            </a:r>
          </a:p>
          <a:p>
            <a:pPr algn="ctr"/>
            <a:r>
              <a:rPr lang="sl-SI" dirty="0" smtClean="0">
                <a:solidFill>
                  <a:srgbClr val="FF0000"/>
                </a:solidFill>
              </a:rPr>
              <a:t>DNP, IEC,</a:t>
            </a:r>
            <a:r>
              <a:rPr lang="sl-SI" dirty="0" smtClean="0">
                <a:solidFill>
                  <a:srgbClr val="00B0F0"/>
                </a:solidFill>
              </a:rPr>
              <a:t> MDLC</a:t>
            </a:r>
            <a:r>
              <a:rPr lang="sl-SI" dirty="0" smtClean="0">
                <a:solidFill>
                  <a:srgbClr val="00B050"/>
                </a:solidFill>
              </a:rPr>
              <a:t>, Modbus</a:t>
            </a:r>
          </a:p>
        </p:txBody>
      </p:sp>
      <p:cxnSp>
        <p:nvCxnSpPr>
          <p:cNvPr id="14" name="Straight Arrow Connector 13"/>
          <p:cNvCxnSpPr>
            <a:stCxn id="9" idx="0"/>
            <a:endCxn id="10" idx="2"/>
          </p:cNvCxnSpPr>
          <p:nvPr/>
        </p:nvCxnSpPr>
        <p:spPr>
          <a:xfrm rot="16200000" flipV="1">
            <a:off x="7699409" y="4584630"/>
            <a:ext cx="767551" cy="276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6149" idx="2"/>
          </p:cNvCxnSpPr>
          <p:nvPr/>
        </p:nvCxnSpPr>
        <p:spPr>
          <a:xfrm rot="10800000">
            <a:off x="6622922" y="3883360"/>
            <a:ext cx="1045423" cy="1048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71498" y="3320990"/>
            <a:ext cx="1512171"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51520" y="836712"/>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9" name="Picture 5"/>
          <p:cNvPicPr>
            <a:picLocks noChangeAspect="1" noChangeArrowheads="1"/>
          </p:cNvPicPr>
          <p:nvPr/>
        </p:nvPicPr>
        <p:blipFill>
          <a:blip r:embed="rId6" cstate="print"/>
          <a:srcRect/>
          <a:stretch>
            <a:fillRect/>
          </a:stretch>
        </p:blipFill>
        <p:spPr bwMode="auto">
          <a:xfrm>
            <a:off x="395536" y="1185317"/>
            <a:ext cx="1047750" cy="371475"/>
          </a:xfrm>
          <a:prstGeom prst="rect">
            <a:avLst/>
          </a:prstGeom>
          <a:noFill/>
          <a:ln w="9525">
            <a:noFill/>
            <a:miter lim="800000"/>
            <a:headEnd/>
            <a:tailEnd/>
          </a:ln>
        </p:spPr>
      </p:pic>
      <p:sp>
        <p:nvSpPr>
          <p:cNvPr id="23" name="Oval 22"/>
          <p:cNvSpPr/>
          <p:nvPr/>
        </p:nvSpPr>
        <p:spPr>
          <a:xfrm>
            <a:off x="251520" y="908720"/>
            <a:ext cx="1944216" cy="28803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24"/>
          <p:cNvGrpSpPr/>
          <p:nvPr/>
        </p:nvGrpSpPr>
        <p:grpSpPr>
          <a:xfrm>
            <a:off x="179512" y="332656"/>
            <a:ext cx="2016224" cy="644073"/>
            <a:chOff x="3851920" y="696695"/>
            <a:chExt cx="3528392" cy="1292145"/>
          </a:xfrm>
        </p:grpSpPr>
        <p:pic>
          <p:nvPicPr>
            <p:cNvPr id="16" name="Picture 3" descr="C:\Documents and Settings\Darko\Local Settings\Temporary Internet Files\Content.IE5\83YXDMAM\MC900441337[1].png"/>
            <p:cNvPicPr>
              <a:picLocks noChangeAspect="1" noChangeArrowheads="1"/>
            </p:cNvPicPr>
            <p:nvPr/>
          </p:nvPicPr>
          <p:blipFill>
            <a:blip r:embed="rId7" cstate="print"/>
            <a:srcRect/>
            <a:stretch>
              <a:fillRect/>
            </a:stretch>
          </p:blipFill>
          <p:spPr bwMode="auto">
            <a:xfrm flipH="1">
              <a:off x="3851920" y="696695"/>
              <a:ext cx="1224136" cy="1292145"/>
            </a:xfrm>
            <a:prstGeom prst="rect">
              <a:avLst/>
            </a:prstGeom>
            <a:noFill/>
          </p:spPr>
        </p:pic>
        <p:pic>
          <p:nvPicPr>
            <p:cNvPr id="17" name="Picture 3" descr="C:\Documents and Settings\Darko\Local Settings\Temporary Internet Files\Content.IE5\83YXDMAM\MC900441337[1].png"/>
            <p:cNvPicPr>
              <a:picLocks noChangeAspect="1" noChangeArrowheads="1"/>
            </p:cNvPicPr>
            <p:nvPr/>
          </p:nvPicPr>
          <p:blipFill>
            <a:blip r:embed="rId7" cstate="print"/>
            <a:srcRect/>
            <a:stretch>
              <a:fillRect/>
            </a:stretch>
          </p:blipFill>
          <p:spPr bwMode="auto">
            <a:xfrm>
              <a:off x="6156176" y="696695"/>
              <a:ext cx="1224136" cy="1292145"/>
            </a:xfrm>
            <a:prstGeom prst="rect">
              <a:avLst/>
            </a:prstGeom>
            <a:noFill/>
          </p:spPr>
        </p:pic>
        <p:pic>
          <p:nvPicPr>
            <p:cNvPr id="1030" name="Picture 6"/>
            <p:cNvPicPr>
              <a:picLocks noChangeAspect="1" noChangeArrowheads="1"/>
            </p:cNvPicPr>
            <p:nvPr/>
          </p:nvPicPr>
          <p:blipFill>
            <a:blip r:embed="rId8" cstate="print"/>
            <a:srcRect/>
            <a:stretch>
              <a:fillRect/>
            </a:stretch>
          </p:blipFill>
          <p:spPr bwMode="auto">
            <a:xfrm>
              <a:off x="5076056" y="764704"/>
              <a:ext cx="1143000" cy="1104900"/>
            </a:xfrm>
            <a:prstGeom prst="rect">
              <a:avLst/>
            </a:prstGeom>
            <a:noFill/>
            <a:ln w="9525">
              <a:noFill/>
              <a:miter lim="800000"/>
              <a:headEnd/>
              <a:tailEnd/>
            </a:ln>
          </p:spPr>
        </p:pic>
      </p:grpSp>
      <p:cxnSp>
        <p:nvCxnSpPr>
          <p:cNvPr id="28" name="Straight Connector 27"/>
          <p:cNvCxnSpPr>
            <a:endCxn id="23" idx="3"/>
          </p:cNvCxnSpPr>
          <p:nvPr/>
        </p:nvCxnSpPr>
        <p:spPr>
          <a:xfrm rot="16200000" flipV="1">
            <a:off x="516808" y="1174008"/>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448108" y="1174007"/>
            <a:ext cx="114189" cy="7531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7504" y="188640"/>
            <a:ext cx="2160240" cy="1440160"/>
          </a:xfrm>
          <a:prstGeom prst="rect">
            <a:avLst/>
          </a:prstGeom>
          <a:no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5" name="Straight Connector 34"/>
          <p:cNvCxnSpPr>
            <a:stCxn id="1031" idx="0"/>
            <a:endCxn id="1029" idx="2"/>
          </p:cNvCxnSpPr>
          <p:nvPr/>
        </p:nvCxnSpPr>
        <p:spPr>
          <a:xfrm rot="5400000" flipH="1" flipV="1">
            <a:off x="531459" y="1888921"/>
            <a:ext cx="720080" cy="5582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827584" y="4077072"/>
            <a:ext cx="2232248" cy="158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6" name="ACE3600"/>
          <p:cNvPicPr>
            <a:picLocks noChangeAspect="1" noChangeArrowheads="1"/>
          </p:cNvPicPr>
          <p:nvPr/>
        </p:nvPicPr>
        <p:blipFill>
          <a:blip r:embed="rId9" cstate="print"/>
          <a:srcRect/>
          <a:stretch>
            <a:fillRect/>
          </a:stretch>
        </p:blipFill>
        <p:spPr bwMode="auto">
          <a:xfrm>
            <a:off x="7308304" y="332656"/>
            <a:ext cx="1258286" cy="1224136"/>
          </a:xfrm>
          <a:prstGeom prst="rect">
            <a:avLst/>
          </a:prstGeom>
          <a:noFill/>
          <a:ln w="9525">
            <a:noFill/>
            <a:miter lim="800000"/>
            <a:headEnd/>
            <a:tailEnd/>
          </a:ln>
        </p:spPr>
      </p:pic>
      <p:pic>
        <p:nvPicPr>
          <p:cNvPr id="47" name="Wavecom"/>
          <p:cNvPicPr>
            <a:picLocks noChangeAspect="1" noChangeArrowheads="1"/>
          </p:cNvPicPr>
          <p:nvPr/>
        </p:nvPicPr>
        <p:blipFill>
          <a:blip r:embed="rId5" cstate="print"/>
          <a:srcRect/>
          <a:stretch>
            <a:fillRect/>
          </a:stretch>
        </p:blipFill>
        <p:spPr bwMode="auto">
          <a:xfrm>
            <a:off x="6732240" y="1700808"/>
            <a:ext cx="802059" cy="641648"/>
          </a:xfrm>
          <a:prstGeom prst="rect">
            <a:avLst/>
          </a:prstGeom>
          <a:noFill/>
          <a:ln w="9525">
            <a:noFill/>
            <a:miter lim="800000"/>
            <a:headEnd/>
            <a:tailEnd/>
          </a:ln>
        </p:spPr>
      </p:pic>
      <p:cxnSp>
        <p:nvCxnSpPr>
          <p:cNvPr id="56" name="Shape 55"/>
          <p:cNvCxnSpPr>
            <a:stCxn id="46" idx="2"/>
            <a:endCxn id="47" idx="3"/>
          </p:cNvCxnSpPr>
          <p:nvPr/>
        </p:nvCxnSpPr>
        <p:spPr>
          <a:xfrm rot="5400000">
            <a:off x="7503453" y="1587638"/>
            <a:ext cx="464840" cy="403148"/>
          </a:xfrm>
          <a:prstGeom prst="bentConnector2">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7" idx="1"/>
          </p:cNvCxnSpPr>
          <p:nvPr/>
        </p:nvCxnSpPr>
        <p:spPr>
          <a:xfrm rot="10800000" flipV="1">
            <a:off x="6156178" y="2021632"/>
            <a:ext cx="576063" cy="543272"/>
          </a:xfrm>
          <a:prstGeom prst="straightConnector1">
            <a:avLst/>
          </a:prstGeom>
          <a:ln w="28575">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251520" y="3284984"/>
            <a:ext cx="1440160"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971602" y="4005064"/>
            <a:ext cx="2160238" cy="2"/>
          </a:xfrm>
          <a:prstGeom prst="straightConnector1">
            <a:avLst/>
          </a:prstGeom>
          <a:ln w="285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ACE3600"/>
          <p:cNvPicPr>
            <a:picLocks noChangeAspect="1" noChangeArrowheads="1"/>
          </p:cNvPicPr>
          <p:nvPr/>
        </p:nvPicPr>
        <p:blipFill>
          <a:blip r:embed="rId9" cstate="print"/>
          <a:srcRect/>
          <a:stretch>
            <a:fillRect/>
          </a:stretch>
        </p:blipFill>
        <p:spPr bwMode="auto">
          <a:xfrm>
            <a:off x="1115616" y="1772816"/>
            <a:ext cx="394190" cy="383492"/>
          </a:xfrm>
          <a:prstGeom prst="rect">
            <a:avLst/>
          </a:prstGeom>
          <a:noFill/>
          <a:ln w="9525">
            <a:noFill/>
            <a:miter lim="800000"/>
            <a:headEnd/>
            <a:tailEnd/>
          </a:ln>
        </p:spPr>
      </p:pic>
      <p:cxnSp>
        <p:nvCxnSpPr>
          <p:cNvPr id="69" name="Straight Connector 68"/>
          <p:cNvCxnSpPr>
            <a:endCxn id="68" idx="2"/>
          </p:cNvCxnSpPr>
          <p:nvPr/>
        </p:nvCxnSpPr>
        <p:spPr>
          <a:xfrm flipV="1">
            <a:off x="1115619" y="2156308"/>
            <a:ext cx="197092" cy="19257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8" idx="0"/>
          </p:cNvCxnSpPr>
          <p:nvPr/>
        </p:nvCxnSpPr>
        <p:spPr>
          <a:xfrm rot="16200000" flipV="1">
            <a:off x="1106154" y="1566258"/>
            <a:ext cx="288031" cy="12508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noChangeArrowheads="1"/>
          </p:cNvPicPr>
          <p:nvPr/>
        </p:nvPicPr>
        <p:blipFill>
          <a:blip r:embed="rId10" cstate="print"/>
          <a:srcRect/>
          <a:stretch>
            <a:fillRect/>
          </a:stretch>
        </p:blipFill>
        <p:spPr bwMode="auto">
          <a:xfrm>
            <a:off x="4932040" y="116632"/>
            <a:ext cx="1119336" cy="1119336"/>
          </a:xfrm>
          <a:prstGeom prst="rect">
            <a:avLst/>
          </a:prstGeom>
          <a:noFill/>
          <a:ln w="9525">
            <a:noFill/>
            <a:miter lim="800000"/>
            <a:headEnd/>
            <a:tailEnd/>
          </a:ln>
        </p:spPr>
      </p:pic>
      <p:cxnSp>
        <p:nvCxnSpPr>
          <p:cNvPr id="32" name="Straight Arrow Connector 31"/>
          <p:cNvCxnSpPr>
            <a:stCxn id="38" idx="2"/>
          </p:cNvCxnSpPr>
          <p:nvPr/>
        </p:nvCxnSpPr>
        <p:spPr>
          <a:xfrm rot="16200000" flipH="1">
            <a:off x="4013219" y="1934115"/>
            <a:ext cx="726504" cy="103026"/>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4716016" y="1052736"/>
            <a:ext cx="360040" cy="1440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8" name="Wavecom"/>
          <p:cNvPicPr>
            <a:picLocks noChangeAspect="1" noChangeArrowheads="1"/>
          </p:cNvPicPr>
          <p:nvPr/>
        </p:nvPicPr>
        <p:blipFill>
          <a:blip r:embed="rId5" cstate="print"/>
          <a:srcRect/>
          <a:stretch>
            <a:fillRect/>
          </a:stretch>
        </p:blipFill>
        <p:spPr bwMode="auto">
          <a:xfrm>
            <a:off x="3923928" y="980728"/>
            <a:ext cx="802059" cy="641648"/>
          </a:xfrm>
          <a:prstGeom prst="rect">
            <a:avLst/>
          </a:prstGeom>
          <a:noFill/>
          <a:ln w="9525">
            <a:noFill/>
            <a:miter lim="800000"/>
            <a:headEnd/>
            <a:tailEnd/>
          </a:ln>
        </p:spPr>
      </p:pic>
      <p:cxnSp>
        <p:nvCxnSpPr>
          <p:cNvPr id="41" name="Straight Arrow Connector 40"/>
          <p:cNvCxnSpPr/>
          <p:nvPr/>
        </p:nvCxnSpPr>
        <p:spPr>
          <a:xfrm rot="5400000" flipH="1" flipV="1">
            <a:off x="-108519" y="3356993"/>
            <a:ext cx="1584175" cy="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683570" y="4149080"/>
            <a:ext cx="2376263" cy="1588"/>
          </a:xfrm>
          <a:prstGeom prst="straightConnector1">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423448" y="1888920"/>
            <a:ext cx="720080" cy="558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16061</Words>
  <Application>Microsoft Office PowerPoint</Application>
  <PresentationFormat>On-screen Show (4:3)</PresentationFormat>
  <Paragraphs>958</Paragraphs>
  <Slides>22</Slides>
  <Notes>15</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Dobrodošli!</vt:lpstr>
      <vt:lpstr>Dobrodošli!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Bringing versatility and reliability to your wireless network</vt:lpstr>
    </vt:vector>
  </TitlesOfParts>
  <Company>ALTENS d.o.o.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versatility and reliability to your wireless network</dc:title>
  <dc:creator>Darko Lestan</dc:creator>
  <cp:lastModifiedBy>Darko Lestan</cp:lastModifiedBy>
  <cp:revision>72</cp:revision>
  <dcterms:created xsi:type="dcterms:W3CDTF">2011-06-17T10:52:49Z</dcterms:created>
  <dcterms:modified xsi:type="dcterms:W3CDTF">2011-06-21T15:23:04Z</dcterms:modified>
</cp:coreProperties>
</file>